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307" r:id="rId2"/>
    <p:sldId id="256" r:id="rId3"/>
    <p:sldId id="258" r:id="rId4"/>
    <p:sldId id="263" r:id="rId5"/>
    <p:sldId id="291" r:id="rId6"/>
    <p:sldId id="298" r:id="rId7"/>
    <p:sldId id="297" r:id="rId8"/>
    <p:sldId id="296" r:id="rId9"/>
    <p:sldId id="264" r:id="rId10"/>
    <p:sldId id="265" r:id="rId11"/>
    <p:sldId id="281" r:id="rId12"/>
    <p:sldId id="266" r:id="rId13"/>
    <p:sldId id="267" r:id="rId14"/>
    <p:sldId id="284" r:id="rId15"/>
    <p:sldId id="285" r:id="rId16"/>
    <p:sldId id="268" r:id="rId17"/>
    <p:sldId id="269" r:id="rId18"/>
    <p:sldId id="289" r:id="rId19"/>
    <p:sldId id="270" r:id="rId20"/>
    <p:sldId id="271" r:id="rId21"/>
    <p:sldId id="290" r:id="rId22"/>
    <p:sldId id="295" r:id="rId23"/>
    <p:sldId id="299" r:id="rId24"/>
    <p:sldId id="272" r:id="rId25"/>
    <p:sldId id="273" r:id="rId26"/>
    <p:sldId id="301" r:id="rId27"/>
    <p:sldId id="300" r:id="rId28"/>
    <p:sldId id="303" r:id="rId29"/>
    <p:sldId id="308" r:id="rId30"/>
  </p:sldIdLst>
  <p:sldSz cx="12192000" cy="6858000"/>
  <p:notesSz cx="6858000" cy="9144000"/>
  <p:embeddedFontLst>
    <p:embeddedFont>
      <p:font typeface="OCR A Extended" panose="02010509020102010303" pitchFamily="50" charset="0"/>
      <p:regular r:id="rId3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D68CFF4A-43AF-49F5-A638-D29CAC69A675}">
          <p14:sldIdLst>
            <p14:sldId id="307"/>
            <p14:sldId id="256"/>
          </p14:sldIdLst>
        </p14:section>
        <p14:section name="Introduction" id="{F9E94407-A86C-45FD-9A63-2F53AD4020E0}">
          <p14:sldIdLst>
            <p14:sldId id="258"/>
            <p14:sldId id="263"/>
            <p14:sldId id="291"/>
            <p14:sldId id="298"/>
            <p14:sldId id="297"/>
            <p14:sldId id="296"/>
          </p14:sldIdLst>
        </p14:section>
        <p14:section name="Les services Google" id="{B643F094-CAB2-469D-BC28-D56519C4DB86}">
          <p14:sldIdLst>
            <p14:sldId id="264"/>
            <p14:sldId id="265"/>
            <p14:sldId id="281"/>
          </p14:sldIdLst>
        </p14:section>
        <p14:section name="Lesoutils Microsoft" id="{C6A86BE5-5303-4657-80B5-81DF4E1671D7}">
          <p14:sldIdLst>
            <p14:sldId id="266"/>
            <p14:sldId id="267"/>
            <p14:sldId id="284"/>
            <p14:sldId id="285"/>
          </p14:sldIdLst>
        </p14:section>
        <p14:section name="LaTeX" id="{AA0E824F-5328-4C56-A791-90A6BE6180AB}">
          <p14:sldIdLst>
            <p14:sldId id="268"/>
            <p14:sldId id="269"/>
            <p14:sldId id="289"/>
          </p14:sldIdLst>
        </p14:section>
        <p14:section name="HTML &amp; CSS" id="{3A7CBB5D-F83E-4EBE-8C63-508FC11C4D6E}">
          <p14:sldIdLst>
            <p14:sldId id="270"/>
            <p14:sldId id="271"/>
            <p14:sldId id="290"/>
            <p14:sldId id="295"/>
            <p14:sldId id="299"/>
          </p14:sldIdLst>
        </p14:section>
        <p14:section name="Git et GitHub" id="{19B83E08-F95C-4D4F-9079-0FE3559D9ADE}">
          <p14:sldIdLst>
            <p14:sldId id="272"/>
            <p14:sldId id="273"/>
            <p14:sldId id="301"/>
            <p14:sldId id="300"/>
            <p14:sldId id="303"/>
          </p14:sldIdLst>
        </p14:section>
        <p14:section name="Outro" id="{8A64FE33-875D-41CE-881D-AC026D6B6CB0}">
          <p14:sldIdLst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A17"/>
    <a:srgbClr val="D0BCBE"/>
    <a:srgbClr val="2DC583"/>
    <a:srgbClr val="2FC37F"/>
    <a:srgbClr val="2FC47C"/>
    <a:srgbClr val="CF833F"/>
    <a:srgbClr val="794513"/>
    <a:srgbClr val="D7552F"/>
    <a:srgbClr val="FFFF99"/>
    <a:srgbClr val="666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2997" autoAdjust="0"/>
  </p:normalViewPr>
  <p:slideViewPr>
    <p:cSldViewPr snapToGrid="0">
      <p:cViewPr varScale="1">
        <p:scale>
          <a:sx n="60" d="100"/>
          <a:sy n="60" d="100"/>
        </p:scale>
        <p:origin x="90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F9039-1EAB-49F3-918C-031CFD361876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85BBF-4741-436B-BC8E-FA985249B8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645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18C38-B564-E937-7EB0-37AAFFED4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CBD0284-4A4A-6EDD-6927-E49A77017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FCC0BBD-6AE6-3BA0-A880-387300B4E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6DCB11-5E26-80A8-2E6B-7846261F3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85BBF-4741-436B-BC8E-FA985249B8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06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85BBF-4741-436B-BC8E-FA985249B8B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37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6AAFD-6825-A8A2-E1B4-2643437EF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F42734-0630-12B4-B9AC-B6F95DCC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7A5B08-85C7-54FE-07D0-4B55194F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61C80B-2B38-83AB-410B-7E6A87A7B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36095C-9BE0-6ABD-BB92-ADD5C5B8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063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58F6F-70B4-C467-8871-6EEBAB9C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F37DD1-537E-0E31-B2E9-40AF292AC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86145F-5C5A-C5C0-EE11-0DDE6A91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4BD700-2DF5-C872-63F6-5A7E821C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AD7925-3FA5-FC2A-C13E-B36C9BE3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3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6E157C9-0F05-6F40-85AA-9C3FE30DF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CB5E00D-3795-B196-D2FC-69F1C97F0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E06F3A-3C46-EB76-7223-90F56806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E1D5C1-A5B2-A8FC-7D3B-8655FBA0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2078C2-2BB9-78F1-3E8B-D918804A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91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CB55B-8C37-B186-9060-ACF9D09A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225D09-6A4F-FD0F-5A62-1799DB86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3DFCB2-8C5C-1C22-D4C2-4A58A6A9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7FFB65-79D7-E46A-BA0B-883ADCC1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9B19FB-4173-AF37-062F-8424B778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73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FCFCF-75C8-2618-160A-CC6B638D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5D122F8-510F-B074-F74E-FBF89D54B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9DEFC4-C6B6-0AE5-1CF6-BDDE699BC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2580C1-04D1-BF33-B093-166F3316F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DFCF74-16C2-5C44-FBCA-F83C6191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0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05B01-620E-02D5-7C80-5C5C1759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B21D9C-F82D-2AE1-3BF7-69E2E33D5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2F193A-EB5E-3E6F-6931-6D880EF72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742EC2-9D5D-4903-5EF1-8B52AA59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ACA944-C019-1C46-B523-2D7F9D209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96A19A-7210-F19B-9B51-7F5BFD81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83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032EE6-FC41-91A2-9DE7-F951D222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2078A4-6482-E9C1-4B65-844C30458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E3D30A-85B3-1852-0A91-3E094811E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1372B4-495C-67DC-5ED3-4EB045F19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EB2A396-1987-C888-5D0C-88310D540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1422F9A-E337-4446-E8E8-D550ABEC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FBA6FD4-9A9C-FF93-C6D0-3F96099E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2B951B-1A61-81F0-074F-63D3A76A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6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3E0EB-8C25-1FE8-98A0-823F12AA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B787E8-7484-F588-1609-910E8B25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BE71E5-2DEF-98BE-1483-1796A7D3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F7B3D4-BCD7-76F4-24C1-63B76D79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30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02C077-C8C8-4B79-EBE0-AEE014A8D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9A55CD-973E-107F-ED96-6495FCC1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9F1D24-1D8B-4E5A-586C-3BAF4FD0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51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1C9C7-6687-BCB0-2D18-E4D1699EC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196A4C-ABFF-E921-C332-3F8058B7B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C1DC8D-ED07-4066-B76F-4AFC2B5D8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A879F9-6A6A-6B69-F1E7-46543879F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33C399-7ED9-3488-31FD-1F102D2E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0D2BBA-ECDF-1E61-87D9-686423D7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29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3FAB1-DAA0-E3D0-3BAD-30319A1B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21E4A54-9AC5-2619-00A2-DB1D2620B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088E69-FE42-9D4D-A352-3C18B3759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282B5A-0C19-E572-D8D4-251FD9B6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A33B5A-B343-900B-9457-835935B3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A92EF7-1ABA-F25B-31E2-73EB7C0CE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41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2F375C8-38A2-7D1B-A4A2-109D2B29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B5900C-64D9-F170-5350-3AB3EC898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44F144-42E0-BFFC-F56B-0EEBD2247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48F81-B351-4569-B2C7-074BDE3A0E43}" type="datetimeFigureOut">
              <a:rPr lang="fr-FR" smtClean="0"/>
              <a:t>26/12/2025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E29A94-0D81-2C4D-13A1-DF96CB22E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41B3F5-5DC6-EBD8-2755-5AAEFEA1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F51C2F-6ACB-43AA-A33A-E2DA40E260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74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6.wdp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9.png"/><Relationship Id="rId18" Type="http://schemas.openxmlformats.org/officeDocument/2006/relationships/image" Target="../media/image50.png"/><Relationship Id="rId26" Type="http://schemas.openxmlformats.org/officeDocument/2006/relationships/image" Target="../media/image14.svg"/><Relationship Id="rId3" Type="http://schemas.openxmlformats.org/officeDocument/2006/relationships/image" Target="../media/image5.png"/><Relationship Id="rId21" Type="http://schemas.openxmlformats.org/officeDocument/2006/relationships/image" Target="../media/image60.png"/><Relationship Id="rId7" Type="http://schemas.openxmlformats.org/officeDocument/2006/relationships/image" Target="../media/image7.png"/><Relationship Id="rId12" Type="http://schemas.openxmlformats.org/officeDocument/2006/relationships/image" Target="../media/image31.png"/><Relationship Id="rId17" Type="http://schemas.openxmlformats.org/officeDocument/2006/relationships/slide" Target="slide3.xml"/><Relationship Id="rId25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slide" Target="slide16.xml"/><Relationship Id="rId24" Type="http://schemas.openxmlformats.org/officeDocument/2006/relationships/image" Target="../media/image71.png"/><Relationship Id="rId5" Type="http://schemas.openxmlformats.org/officeDocument/2006/relationships/image" Target="../media/image6.png"/><Relationship Id="rId15" Type="http://schemas.openxmlformats.org/officeDocument/2006/relationships/image" Target="../media/image4.png"/><Relationship Id="rId23" Type="http://schemas.openxmlformats.org/officeDocument/2006/relationships/slide" Target="slide24.xml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slide" Target="slide12.xml"/><Relationship Id="rId22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12" Type="http://schemas.openxmlformats.org/officeDocument/2006/relationships/image" Target="../media/image46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45.png"/><Relationship Id="rId5" Type="http://schemas.openxmlformats.org/officeDocument/2006/relationships/image" Target="../media/image56.png"/><Relationship Id="rId10" Type="http://schemas.openxmlformats.org/officeDocument/2006/relationships/image" Target="../media/image44.svg"/><Relationship Id="rId4" Type="http://schemas.microsoft.com/office/2007/relationships/hdphoto" Target="../media/hdphoto7.wdp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3.png"/><Relationship Id="rId18" Type="http://schemas.openxmlformats.org/officeDocument/2006/relationships/image" Target="../media/image65.svg"/><Relationship Id="rId3" Type="http://schemas.openxmlformats.org/officeDocument/2006/relationships/image" Target="../media/image60.jpe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64.png"/><Relationship Id="rId2" Type="http://schemas.openxmlformats.org/officeDocument/2006/relationships/image" Target="../media/image42.jpeg"/><Relationship Id="rId16" Type="http://schemas.openxmlformats.org/officeDocument/2006/relationships/image" Target="../media/image6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62.png"/><Relationship Id="rId10" Type="http://schemas.openxmlformats.org/officeDocument/2006/relationships/image" Target="../media/image46.svg"/><Relationship Id="rId19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45.png"/><Relationship Id="rId1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2EAD9-B91D-4AC3-B89D-ACAF4FE45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DE4BE8D-6B47-6862-1057-05B6AB4A8405}"/>
              </a:ext>
            </a:extLst>
          </p:cNvPr>
          <p:cNvSpPr/>
          <p:nvPr/>
        </p:nvSpPr>
        <p:spPr>
          <a:xfrm>
            <a:off x="0" y="2545797"/>
            <a:ext cx="12235739" cy="410814"/>
          </a:xfrm>
          <a:prstGeom prst="rect">
            <a:avLst/>
          </a:prstGeom>
          <a:solidFill>
            <a:srgbClr val="2FC37F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OCR A Extended" panose="02010509020102010303" pitchFamily="50" charset="0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B98FF02-C260-8EF5-219C-2DF43A62C2F6}"/>
              </a:ext>
            </a:extLst>
          </p:cNvPr>
          <p:cNvSpPr/>
          <p:nvPr/>
        </p:nvSpPr>
        <p:spPr>
          <a:xfrm>
            <a:off x="8710924" y="2414396"/>
            <a:ext cx="2344439" cy="160861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OCR A Extended" panose="02010509020102010303" pitchFamily="50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0B82FF2-A66D-66F8-6092-EA7FB2B971AB}"/>
              </a:ext>
            </a:extLst>
          </p:cNvPr>
          <p:cNvGrpSpPr/>
          <p:nvPr/>
        </p:nvGrpSpPr>
        <p:grpSpPr>
          <a:xfrm>
            <a:off x="8198997" y="-1205359"/>
            <a:ext cx="6437724" cy="6548354"/>
            <a:chOff x="8874848" y="350553"/>
            <a:chExt cx="4008343" cy="4077225"/>
          </a:xfrm>
          <a:blipFill>
            <a:blip r:embed="rId3"/>
            <a:stretch>
              <a:fillRect/>
            </a:stretch>
          </a:blipFill>
        </p:grpSpPr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5773576D-D8DC-C9C9-B27C-64046119387A}"/>
                </a:ext>
              </a:extLst>
            </p:cNvPr>
            <p:cNvSpPr/>
            <p:nvPr/>
          </p:nvSpPr>
          <p:spPr>
            <a:xfrm>
              <a:off x="8905751" y="350553"/>
              <a:ext cx="1494932" cy="1288026"/>
            </a:xfrm>
            <a:prstGeom prst="hexagon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noProof="1">
                <a:latin typeface="OCR A Extended" panose="02010509020102010303" pitchFamily="50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BFC2BE9-6B0E-174E-5D10-D8938A73BB18}"/>
                </a:ext>
              </a:extLst>
            </p:cNvPr>
            <p:cNvGrpSpPr/>
            <p:nvPr/>
          </p:nvGrpSpPr>
          <p:grpSpPr>
            <a:xfrm>
              <a:off x="8874848" y="1085513"/>
              <a:ext cx="4008343" cy="3342265"/>
              <a:chOff x="478993" y="3717877"/>
              <a:chExt cx="4008343" cy="3342265"/>
            </a:xfrm>
            <a:grpFill/>
            <a:effectLst/>
          </p:grpSpPr>
          <p:sp>
            <p:nvSpPr>
              <p:cNvPr id="5" name="Hexagone 4">
                <a:extLst>
                  <a:ext uri="{FF2B5EF4-FFF2-40B4-BE49-F238E27FC236}">
                    <a16:creationId xmlns:a16="http://schemas.microsoft.com/office/drawing/2014/main" id="{518BAF37-CD3D-4CC7-40C8-111B1F83B45B}"/>
                  </a:ext>
                </a:extLst>
              </p:cNvPr>
              <p:cNvSpPr/>
              <p:nvPr/>
            </p:nvSpPr>
            <p:spPr>
              <a:xfrm>
                <a:off x="478993" y="4396828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Hexagone 5">
                <a:extLst>
                  <a:ext uri="{FF2B5EF4-FFF2-40B4-BE49-F238E27FC236}">
                    <a16:creationId xmlns:a16="http://schemas.microsoft.com/office/drawing/2014/main" id="{F80D1957-946F-6AD0-2C7F-9E10C3271564}"/>
                  </a:ext>
                </a:extLst>
              </p:cNvPr>
              <p:cNvSpPr/>
              <p:nvPr/>
            </p:nvSpPr>
            <p:spPr>
              <a:xfrm>
                <a:off x="1719051" y="5096850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CR A Extended" panose="02010509020102010303" pitchFamily="50" charset="0"/>
                    <a:cs typeface="Times New Roman" panose="02020603050405020304" pitchFamily="18" charset="0"/>
                  </a:rPr>
                  <a:t> </a:t>
                </a:r>
                <a:br>
                  <a:rPr lang="fr-FR" sz="11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CR A Extended" panose="02010509020102010303" pitchFamily="50" charset="0"/>
                    <a:cs typeface="Times New Roman" panose="02020603050405020304" pitchFamily="18" charset="0"/>
                  </a:rPr>
                </a:br>
                <a:endParaRPr lang="fr-FR" sz="11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Hexagone 7">
                <a:extLst>
                  <a:ext uri="{FF2B5EF4-FFF2-40B4-BE49-F238E27FC236}">
                    <a16:creationId xmlns:a16="http://schemas.microsoft.com/office/drawing/2014/main" id="{47394C16-2866-17FC-2DD9-A133DD4A58EF}"/>
                  </a:ext>
                </a:extLst>
              </p:cNvPr>
              <p:cNvSpPr/>
              <p:nvPr/>
            </p:nvSpPr>
            <p:spPr>
              <a:xfrm>
                <a:off x="1751150" y="3717877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noProof="1"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Hexagone 8">
                <a:extLst>
                  <a:ext uri="{FF2B5EF4-FFF2-40B4-BE49-F238E27FC236}">
                    <a16:creationId xmlns:a16="http://schemas.microsoft.com/office/drawing/2014/main" id="{CFC1D62B-858C-8A86-126F-6C265B076A2B}"/>
                  </a:ext>
                </a:extLst>
              </p:cNvPr>
              <p:cNvSpPr/>
              <p:nvPr/>
            </p:nvSpPr>
            <p:spPr>
              <a:xfrm>
                <a:off x="2992404" y="4449462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Hexagone 11">
                <a:extLst>
                  <a:ext uri="{FF2B5EF4-FFF2-40B4-BE49-F238E27FC236}">
                    <a16:creationId xmlns:a16="http://schemas.microsoft.com/office/drawing/2014/main" id="{13F75C26-5ECB-A61F-2140-47B98CC8E367}"/>
                  </a:ext>
                </a:extLst>
              </p:cNvPr>
              <p:cNvSpPr/>
              <p:nvPr/>
            </p:nvSpPr>
            <p:spPr>
              <a:xfrm>
                <a:off x="491184" y="5772116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4D174B5-7D30-8D34-6AB4-466A2A95495E}"/>
              </a:ext>
            </a:extLst>
          </p:cNvPr>
          <p:cNvGrpSpPr/>
          <p:nvPr/>
        </p:nvGrpSpPr>
        <p:grpSpPr>
          <a:xfrm>
            <a:off x="-387927" y="2262481"/>
            <a:ext cx="5443300" cy="5536841"/>
            <a:chOff x="8874848" y="350553"/>
            <a:chExt cx="4008343" cy="4077225"/>
          </a:xfrm>
          <a:blipFill>
            <a:blip r:embed="rId3"/>
            <a:stretch>
              <a:fillRect/>
            </a:stretch>
          </a:blipFill>
        </p:grpSpPr>
        <p:sp>
          <p:nvSpPr>
            <p:cNvPr id="17" name="Hexagone 16">
              <a:extLst>
                <a:ext uri="{FF2B5EF4-FFF2-40B4-BE49-F238E27FC236}">
                  <a16:creationId xmlns:a16="http://schemas.microsoft.com/office/drawing/2014/main" id="{E9614B18-B8E7-4827-8161-AB8DE25D8607}"/>
                </a:ext>
              </a:extLst>
            </p:cNvPr>
            <p:cNvSpPr/>
            <p:nvPr/>
          </p:nvSpPr>
          <p:spPr>
            <a:xfrm>
              <a:off x="8905751" y="350553"/>
              <a:ext cx="1494932" cy="1288026"/>
            </a:xfrm>
            <a:prstGeom prst="hexagon">
              <a:avLst/>
            </a:pr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noProof="1">
                <a:latin typeface="OCR A Extended" panose="02010509020102010303" pitchFamily="50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8D3280E9-63F6-E582-3D64-095736FE9A35}"/>
                </a:ext>
              </a:extLst>
            </p:cNvPr>
            <p:cNvGrpSpPr/>
            <p:nvPr/>
          </p:nvGrpSpPr>
          <p:grpSpPr>
            <a:xfrm>
              <a:off x="8874848" y="1085513"/>
              <a:ext cx="4008343" cy="3342265"/>
              <a:chOff x="478993" y="3717877"/>
              <a:chExt cx="4008343" cy="3342265"/>
            </a:xfrm>
            <a:grpFill/>
            <a:effectLst/>
          </p:grpSpPr>
          <p:sp>
            <p:nvSpPr>
              <p:cNvPr id="19" name="Hexagone 18">
                <a:extLst>
                  <a:ext uri="{FF2B5EF4-FFF2-40B4-BE49-F238E27FC236}">
                    <a16:creationId xmlns:a16="http://schemas.microsoft.com/office/drawing/2014/main" id="{2544C80F-4880-24F5-FDCE-FB4039D8B416}"/>
                  </a:ext>
                </a:extLst>
              </p:cNvPr>
              <p:cNvSpPr/>
              <p:nvPr/>
            </p:nvSpPr>
            <p:spPr>
              <a:xfrm>
                <a:off x="478993" y="4396828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Hexagone 19">
                <a:extLst>
                  <a:ext uri="{FF2B5EF4-FFF2-40B4-BE49-F238E27FC236}">
                    <a16:creationId xmlns:a16="http://schemas.microsoft.com/office/drawing/2014/main" id="{CEDC6DB0-9094-A59A-B3FB-4589D84E4381}"/>
                  </a:ext>
                </a:extLst>
              </p:cNvPr>
              <p:cNvSpPr/>
              <p:nvPr/>
            </p:nvSpPr>
            <p:spPr>
              <a:xfrm>
                <a:off x="1719051" y="5096850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CR A Extended" panose="02010509020102010303" pitchFamily="50" charset="0"/>
                    <a:cs typeface="Times New Roman" panose="02020603050405020304" pitchFamily="18" charset="0"/>
                  </a:rPr>
                  <a:t> </a:t>
                </a:r>
                <a:br>
                  <a:rPr lang="fr-FR" sz="11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CR A Extended" panose="02010509020102010303" pitchFamily="50" charset="0"/>
                    <a:cs typeface="Times New Roman" panose="02020603050405020304" pitchFamily="18" charset="0"/>
                  </a:rPr>
                </a:br>
                <a:endParaRPr lang="fr-FR" sz="11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Hexagone 20">
                <a:extLst>
                  <a:ext uri="{FF2B5EF4-FFF2-40B4-BE49-F238E27FC236}">
                    <a16:creationId xmlns:a16="http://schemas.microsoft.com/office/drawing/2014/main" id="{76EF5A35-CB0C-DECC-1BB2-ECD55070F933}"/>
                  </a:ext>
                </a:extLst>
              </p:cNvPr>
              <p:cNvSpPr/>
              <p:nvPr/>
            </p:nvSpPr>
            <p:spPr>
              <a:xfrm>
                <a:off x="1751150" y="3717877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 noProof="1"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Hexagone 21">
                <a:extLst>
                  <a:ext uri="{FF2B5EF4-FFF2-40B4-BE49-F238E27FC236}">
                    <a16:creationId xmlns:a16="http://schemas.microsoft.com/office/drawing/2014/main" id="{4F67C4B5-09AD-E36A-B47B-77B7394A913B}"/>
                  </a:ext>
                </a:extLst>
              </p:cNvPr>
              <p:cNvSpPr/>
              <p:nvPr/>
            </p:nvSpPr>
            <p:spPr>
              <a:xfrm>
                <a:off x="2992404" y="4449462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Hexagone 22">
                <a:extLst>
                  <a:ext uri="{FF2B5EF4-FFF2-40B4-BE49-F238E27FC236}">
                    <a16:creationId xmlns:a16="http://schemas.microsoft.com/office/drawing/2014/main" id="{E5BC2161-DD47-2D55-FD88-5CFF4EDFDD45}"/>
                  </a:ext>
                </a:extLst>
              </p:cNvPr>
              <p:cNvSpPr/>
              <p:nvPr/>
            </p:nvSpPr>
            <p:spPr>
              <a:xfrm>
                <a:off x="491184" y="5772116"/>
                <a:ext cx="1494932" cy="1288026"/>
              </a:xfrm>
              <a:prstGeom prst="hexagon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CR A Extended" panose="02010509020102010303" pitchFamily="50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D02D2A12-5E20-3699-C5CB-677E1FC91C84}"/>
              </a:ext>
            </a:extLst>
          </p:cNvPr>
          <p:cNvSpPr txBox="1"/>
          <p:nvPr/>
        </p:nvSpPr>
        <p:spPr>
          <a:xfrm>
            <a:off x="933008" y="521762"/>
            <a:ext cx="777353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6600" b="1" noProof="1">
                <a:solidFill>
                  <a:schemeClr val="bg2">
                    <a:lumMod val="25000"/>
                  </a:schemeClr>
                </a:solidFill>
                <a:latin typeface="OCR A Extended" panose="02010509020102010303" pitchFamily="50" charset="0"/>
              </a:rPr>
              <a:t>RAPPORT SUR LES TIC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BEC71A-DC21-A400-AFA3-9E9AF4DA1871}"/>
              </a:ext>
            </a:extLst>
          </p:cNvPr>
          <p:cNvSpPr/>
          <p:nvPr/>
        </p:nvSpPr>
        <p:spPr>
          <a:xfrm>
            <a:off x="2292771" y="2449047"/>
            <a:ext cx="5054009" cy="5985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atin typeface="OCR A Extended" panose="02010509020102010303" pitchFamily="50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A852B5-BBC8-CDE4-E53A-DE2F6B999FB5}"/>
              </a:ext>
            </a:extLst>
          </p:cNvPr>
          <p:cNvSpPr txBox="1"/>
          <p:nvPr/>
        </p:nvSpPr>
        <p:spPr>
          <a:xfrm>
            <a:off x="6754412" y="5371914"/>
            <a:ext cx="5389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noProof="1">
                <a:solidFill>
                  <a:schemeClr val="bg2">
                    <a:lumMod val="25000"/>
                  </a:schemeClr>
                </a:solidFill>
                <a:latin typeface="OCR A Extended" panose="02010509020102010303" pitchFamily="50" charset="0"/>
              </a:rPr>
              <a:t>Réalisé par : Khalef Yasmine</a:t>
            </a:r>
          </a:p>
          <a:p>
            <a:pPr algn="r"/>
            <a:r>
              <a:rPr lang="fr-FR" sz="2400" b="1" noProof="1">
                <a:solidFill>
                  <a:schemeClr val="bg2">
                    <a:lumMod val="25000"/>
                  </a:schemeClr>
                </a:solidFill>
                <a:latin typeface="OCR A Extended" panose="02010509020102010303" pitchFamily="50" charset="0"/>
              </a:rPr>
              <a:t>SIGL L1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EE1DF22-E8FF-EE9A-F66C-8E6A0B42E1CE}"/>
              </a:ext>
            </a:extLst>
          </p:cNvPr>
          <p:cNvSpPr txBox="1">
            <a:spLocks/>
          </p:cNvSpPr>
          <p:nvPr/>
        </p:nvSpPr>
        <p:spPr>
          <a:xfrm>
            <a:off x="1054803" y="2513363"/>
            <a:ext cx="7529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latin typeface="OCR A Extended" panose="02010509020102010303" pitchFamily="50" charset="0"/>
              </a:rPr>
              <a:t>Technologies de l’Information et de </a:t>
            </a:r>
          </a:p>
          <a:p>
            <a:pPr algn="ctr"/>
            <a:r>
              <a:rPr lang="fr-FR" dirty="0">
                <a:latin typeface="OCR A Extended" panose="02010509020102010303" pitchFamily="50" charset="0"/>
              </a:rPr>
              <a:t>la Communication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394142C-9764-8049-6DC4-1BD9E7D43259}"/>
              </a:ext>
            </a:extLst>
          </p:cNvPr>
          <p:cNvSpPr txBox="1"/>
          <p:nvPr/>
        </p:nvSpPr>
        <p:spPr>
          <a:xfrm>
            <a:off x="4876613" y="5920739"/>
            <a:ext cx="24387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2400" b="1" dirty="0">
              <a:solidFill>
                <a:schemeClr val="bg2">
                  <a:lumMod val="25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fr-FR" sz="2400" b="1" dirty="0">
                <a:solidFill>
                  <a:schemeClr val="bg2">
                    <a:lumMod val="25000"/>
                  </a:schemeClr>
                </a:solidFill>
                <a:latin typeface="OCR A Extended" panose="02010509020102010303" pitchFamily="50" charset="0"/>
              </a:rPr>
              <a:t>2025– 2026</a:t>
            </a:r>
          </a:p>
        </p:txBody>
      </p:sp>
      <p:sp>
        <p:nvSpPr>
          <p:cNvPr id="43" name="Hexagone 42">
            <a:extLst>
              <a:ext uri="{FF2B5EF4-FFF2-40B4-BE49-F238E27FC236}">
                <a16:creationId xmlns:a16="http://schemas.microsoft.com/office/drawing/2014/main" id="{BB4C14F7-8B9E-2A9F-22FC-B9DB34647B2C}"/>
              </a:ext>
            </a:extLst>
          </p:cNvPr>
          <p:cNvSpPr/>
          <p:nvPr/>
        </p:nvSpPr>
        <p:spPr>
          <a:xfrm>
            <a:off x="-551079" y="-874841"/>
            <a:ext cx="2400982" cy="2068674"/>
          </a:xfrm>
          <a:prstGeom prst="hexagon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noProof="1">
              <a:solidFill>
                <a:schemeClr val="tx1">
                  <a:lumMod val="65000"/>
                  <a:lumOff val="35000"/>
                </a:schemeClr>
              </a:solidFill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44" name="Freeform 30">
            <a:extLst>
              <a:ext uri="{FF2B5EF4-FFF2-40B4-BE49-F238E27FC236}">
                <a16:creationId xmlns:a16="http://schemas.microsoft.com/office/drawing/2014/main" id="{F3E7CD09-B816-BA49-6051-E55C636A0A82}"/>
              </a:ext>
            </a:extLst>
          </p:cNvPr>
          <p:cNvSpPr/>
          <p:nvPr/>
        </p:nvSpPr>
        <p:spPr>
          <a:xfrm>
            <a:off x="6881943" y="1583591"/>
            <a:ext cx="640554" cy="1090726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58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08FB3-3C58-6A5E-1594-85F00ED6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e image floue d’un fond bleu et vert">
            <a:extLst>
              <a:ext uri="{FF2B5EF4-FFF2-40B4-BE49-F238E27FC236}">
                <a16:creationId xmlns:a16="http://schemas.microsoft.com/office/drawing/2014/main" id="{8686DFB6-7748-DFD8-198E-11AF3FE56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>
            <a:fillRect/>
          </a:stretch>
        </p:blipFill>
        <p:spPr bwMode="auto">
          <a:xfrm>
            <a:off x="1592" y="896"/>
            <a:ext cx="12188816" cy="685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9458F9F-6693-D93D-F7EF-F6B74E3BD164}"/>
              </a:ext>
            </a:extLst>
          </p:cNvPr>
          <p:cNvSpPr>
            <a:spLocks/>
          </p:cNvSpPr>
          <p:nvPr/>
        </p:nvSpPr>
        <p:spPr>
          <a:xfrm>
            <a:off x="-969264" y="-3642360"/>
            <a:ext cx="14136624" cy="1413662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5878F52-DBD9-C5B4-A3D6-43DE4E781CED}"/>
              </a:ext>
            </a:extLst>
          </p:cNvPr>
          <p:cNvSpPr txBox="1"/>
          <p:nvPr/>
        </p:nvSpPr>
        <p:spPr>
          <a:xfrm>
            <a:off x="1357086" y="2365376"/>
            <a:ext cx="9477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chemeClr val="bg1"/>
                </a:solidFill>
                <a:latin typeface="OCR A Extended" panose="02010509020102010303" pitchFamily="50" charset="0"/>
              </a:rPr>
              <a:t>Les services Google </a:t>
            </a:r>
          </a:p>
        </p:txBody>
      </p:sp>
      <p:pic>
        <p:nvPicPr>
          <p:cNvPr id="5122" name="Picture 2" descr="Google Notion Icon">
            <a:extLst>
              <a:ext uri="{FF2B5EF4-FFF2-40B4-BE49-F238E27FC236}">
                <a16:creationId xmlns:a16="http://schemas.microsoft.com/office/drawing/2014/main" id="{29007330-9CF9-63C6-8006-005B036E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272" y="527638"/>
            <a:ext cx="1751457" cy="175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25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B79E8-AD78-B966-21BF-A261FA41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une image floue d’un fond bleu et vert">
            <a:extLst>
              <a:ext uri="{FF2B5EF4-FFF2-40B4-BE49-F238E27FC236}">
                <a16:creationId xmlns:a16="http://schemas.microsoft.com/office/drawing/2014/main" id="{E6F14093-717F-1EAF-897C-BB4DA27BB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>
            <a:fillRect/>
          </a:stretch>
        </p:blipFill>
        <p:spPr bwMode="auto">
          <a:xfrm>
            <a:off x="0" y="0"/>
            <a:ext cx="12188816" cy="685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oogle Notion Icon">
            <a:extLst>
              <a:ext uri="{FF2B5EF4-FFF2-40B4-BE49-F238E27FC236}">
                <a16:creationId xmlns:a16="http://schemas.microsoft.com/office/drawing/2014/main" id="{126ADD84-FDCD-12BD-D0D3-37064FB0A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27" y="2758427"/>
            <a:ext cx="1341146" cy="13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oogle docs - Free logo icons">
            <a:extLst>
              <a:ext uri="{FF2B5EF4-FFF2-40B4-BE49-F238E27FC236}">
                <a16:creationId xmlns:a16="http://schemas.microsoft.com/office/drawing/2014/main" id="{3F7204DC-928F-921B-869E-EC114F4D1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04" y="5056086"/>
            <a:ext cx="1369626" cy="1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AC1D2957-D627-3AAD-F989-5ADB3EBE6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31" y="5056086"/>
            <a:ext cx="1001222" cy="1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E9B2DB9F-F442-705F-53FA-46B23F555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374" y="5056086"/>
            <a:ext cx="1001222" cy="13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Google-meet - Free vector icons on creazilla.com">
            <a:extLst>
              <a:ext uri="{FF2B5EF4-FFF2-40B4-BE49-F238E27FC236}">
                <a16:creationId xmlns:a16="http://schemas.microsoft.com/office/drawing/2014/main" id="{78D9B120-DA1A-0F9E-2387-9E5678DF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881" y="520419"/>
            <a:ext cx="1290890" cy="106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Google drive logo - Free Icon PNG, SVG">
            <a:extLst>
              <a:ext uri="{FF2B5EF4-FFF2-40B4-BE49-F238E27FC236}">
                <a16:creationId xmlns:a16="http://schemas.microsoft.com/office/drawing/2014/main" id="{981A782C-BE5A-E6F7-0518-88705EE87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89" y="0"/>
            <a:ext cx="2103672" cy="21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853BB42-6C82-F6F5-395E-D139F421120E}"/>
              </a:ext>
            </a:extLst>
          </p:cNvPr>
          <p:cNvSpPr/>
          <p:nvPr/>
        </p:nvSpPr>
        <p:spPr>
          <a:xfrm>
            <a:off x="5048389" y="1824546"/>
            <a:ext cx="2115307" cy="56237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OCR A Extended" panose="02010509020102010303" pitchFamily="50" charset="0"/>
                <a:cs typeface="Times New Roman" panose="02020603050405020304" pitchFamily="18" charset="0"/>
              </a:rPr>
              <a:t>Google Drive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A12D26B-C501-57A0-E02D-2167A85748A8}"/>
              </a:ext>
            </a:extLst>
          </p:cNvPr>
          <p:cNvSpPr/>
          <p:nvPr/>
        </p:nvSpPr>
        <p:spPr>
          <a:xfrm>
            <a:off x="9021673" y="1824546"/>
            <a:ext cx="2115307" cy="56237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OCR A Extended" panose="02010509020102010303" pitchFamily="50" charset="0"/>
                <a:cs typeface="Times New Roman" panose="02020603050405020304" pitchFamily="18" charset="0"/>
              </a:rPr>
              <a:t>Google </a:t>
            </a:r>
            <a:r>
              <a:rPr lang="fr-FR" sz="2000" dirty="0" err="1">
                <a:latin typeface="OCR A Extended" panose="02010509020102010303" pitchFamily="50" charset="0"/>
                <a:cs typeface="Times New Roman" panose="02020603050405020304" pitchFamily="18" charset="0"/>
              </a:rPr>
              <a:t>Meet</a:t>
            </a:r>
            <a:endParaRPr lang="fr-FR" sz="2000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EB22BA9-9CF9-5157-F659-0E3246E0C0C6}"/>
              </a:ext>
            </a:extLst>
          </p:cNvPr>
          <p:cNvSpPr/>
          <p:nvPr/>
        </p:nvSpPr>
        <p:spPr>
          <a:xfrm>
            <a:off x="9021673" y="4340377"/>
            <a:ext cx="2115307" cy="56237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OCR A Extended" panose="02010509020102010303" pitchFamily="50" charset="0"/>
                <a:cs typeface="Times New Roman" panose="02020603050405020304" pitchFamily="18" charset="0"/>
              </a:rPr>
              <a:t>Google Slides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44EB40E-3C47-DF71-6767-2A3CC094CC43}"/>
              </a:ext>
            </a:extLst>
          </p:cNvPr>
          <p:cNvSpPr/>
          <p:nvPr/>
        </p:nvSpPr>
        <p:spPr>
          <a:xfrm>
            <a:off x="5048389" y="4360421"/>
            <a:ext cx="2115307" cy="56237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OCR A Extended" panose="02010509020102010303" pitchFamily="50" charset="0"/>
                <a:cs typeface="Times New Roman" panose="02020603050405020304" pitchFamily="18" charset="0"/>
              </a:rPr>
              <a:t>Google Sheets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46FE9CC-B1C6-D799-9833-488AE391C771}"/>
              </a:ext>
            </a:extLst>
          </p:cNvPr>
          <p:cNvSpPr/>
          <p:nvPr/>
        </p:nvSpPr>
        <p:spPr>
          <a:xfrm>
            <a:off x="1055020" y="4359005"/>
            <a:ext cx="2115307" cy="56237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OCR A Extended" panose="02010509020102010303" pitchFamily="50" charset="0"/>
                <a:cs typeface="Times New Roman" panose="02020603050405020304" pitchFamily="18" charset="0"/>
              </a:rPr>
              <a:t>Google Docs</a:t>
            </a: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8D7EF552-7749-5F06-EC58-DA480CB53704}"/>
              </a:ext>
            </a:extLst>
          </p:cNvPr>
          <p:cNvCxnSpPr>
            <a:stCxn id="5122" idx="3"/>
          </p:cNvCxnSpPr>
          <p:nvPr/>
        </p:nvCxnSpPr>
        <p:spPr>
          <a:xfrm flipV="1">
            <a:off x="6766573" y="2103672"/>
            <a:ext cx="2255100" cy="1325328"/>
          </a:xfrm>
          <a:prstGeom prst="bentConnector3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D441107A-5395-E5B1-8DB8-CEF965AAE105}"/>
              </a:ext>
            </a:extLst>
          </p:cNvPr>
          <p:cNvCxnSpPr>
            <a:cxnSpLocks/>
          </p:cNvCxnSpPr>
          <p:nvPr/>
        </p:nvCxnSpPr>
        <p:spPr>
          <a:xfrm>
            <a:off x="6766573" y="3664650"/>
            <a:ext cx="2255100" cy="975541"/>
          </a:xfrm>
          <a:prstGeom prst="bentConnector3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28" name="Picture 32" descr="Search - Free social media icons">
            <a:extLst>
              <a:ext uri="{FF2B5EF4-FFF2-40B4-BE49-F238E27FC236}">
                <a16:creationId xmlns:a16="http://schemas.microsoft.com/office/drawing/2014/main" id="{6A212FC3-EA5E-AC9D-D0C3-74FA2CCA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67" y="300834"/>
            <a:ext cx="1502002" cy="150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9AF701D-3C7C-A8CE-7010-1068E0B0A0E9}"/>
              </a:ext>
            </a:extLst>
          </p:cNvPr>
          <p:cNvSpPr/>
          <p:nvPr/>
        </p:nvSpPr>
        <p:spPr>
          <a:xfrm>
            <a:off x="908597" y="1822485"/>
            <a:ext cx="2281816" cy="56237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OCR A Extended" panose="02010509020102010303" pitchFamily="50" charset="0"/>
                <a:cs typeface="Times New Roman" panose="02020603050405020304" pitchFamily="18" charset="0"/>
              </a:rPr>
              <a:t>Google </a:t>
            </a:r>
            <a:r>
              <a:rPr lang="fr-FR" sz="2000" dirty="0" err="1">
                <a:latin typeface="OCR A Extended" panose="02010509020102010303" pitchFamily="50" charset="0"/>
                <a:cs typeface="Times New Roman" panose="02020603050405020304" pitchFamily="18" charset="0"/>
              </a:rPr>
              <a:t>Search</a:t>
            </a:r>
            <a:endParaRPr lang="fr-FR" sz="2000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FF9B355D-56DC-E68B-02F5-C00CD3D236CC}"/>
              </a:ext>
            </a:extLst>
          </p:cNvPr>
          <p:cNvCxnSpPr>
            <a:cxnSpLocks/>
            <a:stCxn id="5122" idx="1"/>
          </p:cNvCxnSpPr>
          <p:nvPr/>
        </p:nvCxnSpPr>
        <p:spPr>
          <a:xfrm rot="10800000">
            <a:off x="3190417" y="2185644"/>
            <a:ext cx="2235011" cy="1243357"/>
          </a:xfrm>
          <a:prstGeom prst="bentConnector3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797D89B0-45A4-6F54-0B79-BEEE7A8F490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90417" y="3689849"/>
            <a:ext cx="2368649" cy="950337"/>
          </a:xfrm>
          <a:prstGeom prst="bentConnector3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B78F9B42-A990-17C8-7E27-C97615E453B4}"/>
              </a:ext>
            </a:extLst>
          </p:cNvPr>
          <p:cNvCxnSpPr>
            <a:stCxn id="5122" idx="0"/>
          </p:cNvCxnSpPr>
          <p:nvPr/>
        </p:nvCxnSpPr>
        <p:spPr>
          <a:xfrm rot="16200000" flipV="1">
            <a:off x="5908420" y="2570847"/>
            <a:ext cx="373569" cy="1592"/>
          </a:xfrm>
          <a:prstGeom prst="bentConnector3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B2C0CBB0-509A-38E6-1AD0-F61798001EBC}"/>
              </a:ext>
            </a:extLst>
          </p:cNvPr>
          <p:cNvCxnSpPr>
            <a:cxnSpLocks/>
            <a:stCxn id="5122" idx="2"/>
          </p:cNvCxnSpPr>
          <p:nvPr/>
        </p:nvCxnSpPr>
        <p:spPr>
          <a:xfrm flipH="1">
            <a:off x="6094408" y="4099573"/>
            <a:ext cx="1592" cy="24080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43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CBBB-5A3D-63A4-AC3A-F9C17AF8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2D900201-D4F6-60FF-F4C7-4AC56F41C104}"/>
              </a:ext>
            </a:extLst>
          </p:cNvPr>
          <p:cNvSpPr>
            <a:spLocks/>
          </p:cNvSpPr>
          <p:nvPr/>
        </p:nvSpPr>
        <p:spPr>
          <a:xfrm>
            <a:off x="2965174" y="298174"/>
            <a:ext cx="6261652" cy="6261652"/>
          </a:xfrm>
          <a:prstGeom prst="ellipse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17FDBB-7A36-51CA-06D9-133DF679A3AE}"/>
              </a:ext>
            </a:extLst>
          </p:cNvPr>
          <p:cNvSpPr txBox="1"/>
          <p:nvPr/>
        </p:nvSpPr>
        <p:spPr>
          <a:xfrm>
            <a:off x="3677478" y="3429000"/>
            <a:ext cx="4837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Les Outils Microsoft </a:t>
            </a:r>
          </a:p>
        </p:txBody>
      </p:sp>
      <p:pic>
        <p:nvPicPr>
          <p:cNvPr id="10242" name="Picture 2" descr="Hierarchy Notion Icon">
            <a:extLst>
              <a:ext uri="{FF2B5EF4-FFF2-40B4-BE49-F238E27FC236}">
                <a16:creationId xmlns:a16="http://schemas.microsoft.com/office/drawing/2014/main" id="{B92C21EC-8474-30C5-495A-52A4701B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415" y="1196876"/>
            <a:ext cx="2059305" cy="205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32CEE-D514-0D6C-33C5-FC52CB019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iel bleu avec des nuages blancs">
            <a:extLst>
              <a:ext uri="{FF2B5EF4-FFF2-40B4-BE49-F238E27FC236}">
                <a16:creationId xmlns:a16="http://schemas.microsoft.com/office/drawing/2014/main" id="{550FC0C1-035D-EF07-4003-0E6AEF467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EE7DA90-ECED-6ED6-DD55-A812F63EFA95}"/>
              </a:ext>
            </a:extLst>
          </p:cNvPr>
          <p:cNvSpPr>
            <a:spLocks/>
          </p:cNvSpPr>
          <p:nvPr/>
        </p:nvSpPr>
        <p:spPr>
          <a:xfrm>
            <a:off x="-969264" y="-3642360"/>
            <a:ext cx="14136624" cy="1413662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41097D-62AA-A56B-7250-928B3C5F2EDC}"/>
              </a:ext>
            </a:extLst>
          </p:cNvPr>
          <p:cNvSpPr txBox="1"/>
          <p:nvPr/>
        </p:nvSpPr>
        <p:spPr>
          <a:xfrm>
            <a:off x="1357086" y="2365376"/>
            <a:ext cx="9477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chemeClr val="bg1"/>
                </a:solidFill>
                <a:latin typeface="OCR A Extended" panose="02010509020102010303" pitchFamily="50" charset="0"/>
              </a:rPr>
              <a:t>Les Outils Microsoft </a:t>
            </a:r>
          </a:p>
        </p:txBody>
      </p:sp>
      <p:pic>
        <p:nvPicPr>
          <p:cNvPr id="9218" name="Picture 2" descr="Hierarchy Notion Icon">
            <a:extLst>
              <a:ext uri="{FF2B5EF4-FFF2-40B4-BE49-F238E27FC236}">
                <a16:creationId xmlns:a16="http://schemas.microsoft.com/office/drawing/2014/main" id="{DD42F1AA-9B3E-3319-159A-D52E09B04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507" y="580391"/>
            <a:ext cx="1784985" cy="178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41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2A5E-345D-0832-3830-2BA7F27C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iel bleu avec des nuages blancs">
            <a:extLst>
              <a:ext uri="{FF2B5EF4-FFF2-40B4-BE49-F238E27FC236}">
                <a16:creationId xmlns:a16="http://schemas.microsoft.com/office/drawing/2014/main" id="{FC4595B1-5585-3318-8374-489BF0CA9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C35829C-3E5F-DE6F-7784-514CC5CB0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1" y="674550"/>
            <a:ext cx="1498600" cy="13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3499BFF1-FC66-1C57-1C19-C1D2004C6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30" y="534748"/>
            <a:ext cx="1498923" cy="13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65D5B3DA-5B42-1684-6799-3F470338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674550"/>
            <a:ext cx="1498600" cy="13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>
            <a:extLst>
              <a:ext uri="{FF2B5EF4-FFF2-40B4-BE49-F238E27FC236}">
                <a16:creationId xmlns:a16="http://schemas.microsoft.com/office/drawing/2014/main" id="{0B7E2924-FD95-ADB7-00A6-9C06397E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30" y="5275790"/>
            <a:ext cx="1720850" cy="110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Microsoft Teams Logo and symbol, meaning, history, PNG, brand">
            <a:extLst>
              <a:ext uri="{FF2B5EF4-FFF2-40B4-BE49-F238E27FC236}">
                <a16:creationId xmlns:a16="http://schemas.microsoft.com/office/drawing/2014/main" id="{0296E354-B5D1-6531-DC6A-39619109D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7" y="5042113"/>
            <a:ext cx="2720973" cy="153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Microsoft - Icônes logo gratuites">
            <a:extLst>
              <a:ext uri="{FF2B5EF4-FFF2-40B4-BE49-F238E27FC236}">
                <a16:creationId xmlns:a16="http://schemas.microsoft.com/office/drawing/2014/main" id="{C689310F-9C2C-0720-6721-230535AF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39" y="5098130"/>
            <a:ext cx="1457809" cy="145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>
            <a:extLst>
              <a:ext uri="{FF2B5EF4-FFF2-40B4-BE49-F238E27FC236}">
                <a16:creationId xmlns:a16="http://schemas.microsoft.com/office/drawing/2014/main" id="{3C63BD0E-9F0F-E736-0610-AF1C159A1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38" y="2822210"/>
            <a:ext cx="1498923" cy="149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29926CF-C57C-5AA9-705F-87CFC0628A07}"/>
              </a:ext>
            </a:extLst>
          </p:cNvPr>
          <p:cNvSpPr/>
          <p:nvPr/>
        </p:nvSpPr>
        <p:spPr>
          <a:xfrm>
            <a:off x="9175750" y="2247534"/>
            <a:ext cx="2165350" cy="587193"/>
          </a:xfrm>
          <a:prstGeom prst="roundRect">
            <a:avLst/>
          </a:prstGeom>
          <a:solidFill>
            <a:srgbClr val="4D68CB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OCR A Extended" panose="02010509020102010303" pitchFamily="50" charset="0"/>
                <a:cs typeface="Times New Roman" panose="02020603050405020304" pitchFamily="18" charset="0"/>
              </a:rPr>
              <a:t>Powerpoint</a:t>
            </a:r>
            <a:endParaRPr lang="fr-FR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FD70E5C-1E11-58B5-DC6D-FE6F73C6BD21}"/>
              </a:ext>
            </a:extLst>
          </p:cNvPr>
          <p:cNvSpPr/>
          <p:nvPr/>
        </p:nvSpPr>
        <p:spPr>
          <a:xfrm>
            <a:off x="6095999" y="1625577"/>
            <a:ext cx="1625601" cy="609440"/>
          </a:xfrm>
          <a:prstGeom prst="roundRect">
            <a:avLst/>
          </a:prstGeom>
          <a:solidFill>
            <a:srgbClr val="4D68CB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OCR A Extended" panose="02010509020102010303" pitchFamily="50" charset="0"/>
                <a:cs typeface="Times New Roman" panose="02020603050405020304" pitchFamily="18" charset="0"/>
              </a:rPr>
              <a:t>Excel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BE7C024-69B2-5F74-4FBD-317804F0AB84}"/>
              </a:ext>
            </a:extLst>
          </p:cNvPr>
          <p:cNvSpPr/>
          <p:nvPr/>
        </p:nvSpPr>
        <p:spPr>
          <a:xfrm>
            <a:off x="1625599" y="1927534"/>
            <a:ext cx="1752601" cy="587193"/>
          </a:xfrm>
          <a:prstGeom prst="roundRect">
            <a:avLst/>
          </a:prstGeom>
          <a:solidFill>
            <a:srgbClr val="4D68CB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OCR A Extended" panose="02010509020102010303" pitchFamily="50" charset="0"/>
                <a:cs typeface="Times New Roman" panose="02020603050405020304" pitchFamily="18" charset="0"/>
              </a:rPr>
              <a:t>Word</a:t>
            </a:r>
            <a:endParaRPr lang="fr-FR" sz="2000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13D5948-661A-C5EF-7B5E-B9C88EE5A013}"/>
              </a:ext>
            </a:extLst>
          </p:cNvPr>
          <p:cNvSpPr/>
          <p:nvPr/>
        </p:nvSpPr>
        <p:spPr>
          <a:xfrm>
            <a:off x="4047641" y="5103560"/>
            <a:ext cx="1720850" cy="587193"/>
          </a:xfrm>
          <a:prstGeom prst="roundRect">
            <a:avLst/>
          </a:prstGeom>
          <a:solidFill>
            <a:srgbClr val="4D68CB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latin typeface="OCR A Extended" panose="02010509020102010303" pitchFamily="50" charset="0"/>
                <a:cs typeface="Times New Roman" panose="02020603050405020304" pitchFamily="18" charset="0"/>
              </a:rPr>
              <a:t>OneDrive</a:t>
            </a:r>
            <a:endParaRPr lang="fr-FR" sz="2000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2AF09E6-962F-8693-E340-66FF18EECFB1}"/>
              </a:ext>
            </a:extLst>
          </p:cNvPr>
          <p:cNvSpPr/>
          <p:nvPr/>
        </p:nvSpPr>
        <p:spPr>
          <a:xfrm>
            <a:off x="8223250" y="4756985"/>
            <a:ext cx="1581151" cy="587193"/>
          </a:xfrm>
          <a:prstGeom prst="roundRect">
            <a:avLst/>
          </a:prstGeom>
          <a:solidFill>
            <a:srgbClr val="4D68CB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OCR A Extended" panose="02010509020102010303" pitchFamily="50" charset="0"/>
                <a:cs typeface="Times New Roman" panose="02020603050405020304" pitchFamily="18" charset="0"/>
              </a:rPr>
              <a:t>Teams</a:t>
            </a:r>
            <a:endParaRPr lang="fr-FR" sz="2000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B89BB56-04AE-B6D5-2B33-5AE65E343423}"/>
              </a:ext>
            </a:extLst>
          </p:cNvPr>
          <p:cNvSpPr/>
          <p:nvPr/>
        </p:nvSpPr>
        <p:spPr>
          <a:xfrm>
            <a:off x="1419224" y="4442261"/>
            <a:ext cx="2165350" cy="587193"/>
          </a:xfrm>
          <a:prstGeom prst="roundRect">
            <a:avLst/>
          </a:prstGeom>
          <a:solidFill>
            <a:srgbClr val="4D68CB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OCR A Extended" panose="02010509020102010303" pitchFamily="50" charset="0"/>
                <a:cs typeface="Times New Roman" panose="02020603050405020304" pitchFamily="18" charset="0"/>
              </a:rPr>
              <a:t>Windows</a:t>
            </a:r>
            <a:endParaRPr lang="fr-FR" sz="2000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05E0A9BC-FC1C-2BEB-389F-3A106C4495A9}"/>
              </a:ext>
            </a:extLst>
          </p:cNvPr>
          <p:cNvCxnSpPr>
            <a:endCxn id="11" idx="3"/>
          </p:cNvCxnSpPr>
          <p:nvPr/>
        </p:nvCxnSpPr>
        <p:spPr>
          <a:xfrm rot="10800000">
            <a:off x="3378200" y="2221132"/>
            <a:ext cx="1968338" cy="864969"/>
          </a:xfrm>
          <a:prstGeom prst="bentConnector3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9BF62666-AA51-F8D9-9F38-F4242517D6A9}"/>
              </a:ext>
            </a:extLst>
          </p:cNvPr>
          <p:cNvCxnSpPr/>
          <p:nvPr/>
        </p:nvCxnSpPr>
        <p:spPr>
          <a:xfrm flipV="1">
            <a:off x="6908799" y="2541130"/>
            <a:ext cx="2266951" cy="544972"/>
          </a:xfrm>
          <a:prstGeom prst="bentConnector3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06569595-B194-3A69-D1D3-5B4BC3CE43C0}"/>
              </a:ext>
            </a:extLst>
          </p:cNvPr>
          <p:cNvCxnSpPr/>
          <p:nvPr/>
        </p:nvCxnSpPr>
        <p:spPr>
          <a:xfrm rot="5400000">
            <a:off x="5923472" y="4671461"/>
            <a:ext cx="954657" cy="254000"/>
          </a:xfrm>
          <a:prstGeom prst="bentConnector3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EF32B47-3A95-FD85-F31D-064DFE8C6D65}"/>
              </a:ext>
            </a:extLst>
          </p:cNvPr>
          <p:cNvCxnSpPr/>
          <p:nvPr/>
        </p:nvCxnSpPr>
        <p:spPr>
          <a:xfrm rot="10800000" flipV="1">
            <a:off x="3584574" y="3962400"/>
            <a:ext cx="1761964" cy="647700"/>
          </a:xfrm>
          <a:prstGeom prst="bentConnector3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71151E38-D18B-2EFD-F8E6-61E0FB552DD2}"/>
              </a:ext>
            </a:extLst>
          </p:cNvPr>
          <p:cNvCxnSpPr/>
          <p:nvPr/>
        </p:nvCxnSpPr>
        <p:spPr>
          <a:xfrm rot="5400000" flipH="1" flipV="1">
            <a:off x="5613792" y="2352520"/>
            <a:ext cx="636906" cy="327508"/>
          </a:xfrm>
          <a:prstGeom prst="bentConnector3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8C5EE000-8DBD-C81A-0012-966990A63261}"/>
              </a:ext>
            </a:extLst>
          </p:cNvPr>
          <p:cNvCxnSpPr>
            <a:cxnSpLocks/>
          </p:cNvCxnSpPr>
          <p:nvPr/>
        </p:nvCxnSpPr>
        <p:spPr>
          <a:xfrm>
            <a:off x="6845461" y="3860800"/>
            <a:ext cx="1377789" cy="1047526"/>
          </a:xfrm>
          <a:prstGeom prst="bentConnector3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99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iel bleu avec des nuages blancs">
            <a:extLst>
              <a:ext uri="{FF2B5EF4-FFF2-40B4-BE49-F238E27FC236}">
                <a16:creationId xmlns:a16="http://schemas.microsoft.com/office/drawing/2014/main" id="{E5BADEB8-2421-2F59-0BB5-8021194E4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3543C45-7751-407E-6DA1-DFD002D77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6" t="26173" r="14027" b="9136"/>
          <a:stretch>
            <a:fillRect/>
          </a:stretch>
        </p:blipFill>
        <p:spPr>
          <a:xfrm>
            <a:off x="1735667" y="1210734"/>
            <a:ext cx="8720666" cy="4436532"/>
          </a:xfrm>
          <a:prstGeom prst="roundRect">
            <a:avLst>
              <a:gd name="adj" fmla="val 16667"/>
            </a:avLst>
          </a:prstGeom>
          <a:ln w="63500">
            <a:solidFill>
              <a:srgbClr val="464DB8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98016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F157A-6C7D-C6CF-7514-348433DF6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8245A2FE-DCBC-0C4B-FC57-261F26A14DFA}"/>
              </a:ext>
            </a:extLst>
          </p:cNvPr>
          <p:cNvSpPr>
            <a:spLocks/>
          </p:cNvSpPr>
          <p:nvPr/>
        </p:nvSpPr>
        <p:spPr>
          <a:xfrm>
            <a:off x="2965174" y="298174"/>
            <a:ext cx="6261652" cy="6261652"/>
          </a:xfrm>
          <a:prstGeom prst="ellipse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96FB26-9004-9375-6250-A578A1FDC8A3}"/>
              </a:ext>
            </a:extLst>
          </p:cNvPr>
          <p:cNvSpPr txBox="1"/>
          <p:nvPr/>
        </p:nvSpPr>
        <p:spPr>
          <a:xfrm>
            <a:off x="3677478" y="3830546"/>
            <a:ext cx="48370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LaTeX</a:t>
            </a:r>
            <a:endParaRPr lang="fr-FR" sz="80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8196" name="Picture 4" descr="Book Notion Icon">
            <a:extLst>
              <a:ext uri="{FF2B5EF4-FFF2-40B4-BE49-F238E27FC236}">
                <a16:creationId xmlns:a16="http://schemas.microsoft.com/office/drawing/2014/main" id="{D3CD3939-54AE-1928-6002-E6C42694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12067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60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808E3-280F-E41B-7833-F25015777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C48085C7-95C7-4BDF-A778-EA5401BD5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EA26ECC2-67C5-B858-F549-E76D0DBEC4F1}"/>
              </a:ext>
            </a:extLst>
          </p:cNvPr>
          <p:cNvSpPr>
            <a:spLocks/>
          </p:cNvSpPr>
          <p:nvPr/>
        </p:nvSpPr>
        <p:spPr>
          <a:xfrm>
            <a:off x="-969264" y="-3642360"/>
            <a:ext cx="14136624" cy="1413662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26C3BB-8503-5426-0D4A-CC51153F3C90}"/>
              </a:ext>
            </a:extLst>
          </p:cNvPr>
          <p:cNvSpPr txBox="1"/>
          <p:nvPr/>
        </p:nvSpPr>
        <p:spPr>
          <a:xfrm>
            <a:off x="1357086" y="2365376"/>
            <a:ext cx="94778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LaTeX</a:t>
            </a:r>
            <a:endParaRPr lang="fr-FR" sz="88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7170" name="Picture 2" descr="Book Notion Icon">
            <a:extLst>
              <a:ext uri="{FF2B5EF4-FFF2-40B4-BE49-F238E27FC236}">
                <a16:creationId xmlns:a16="http://schemas.microsoft.com/office/drawing/2014/main" id="{8B3134EB-E45F-1833-37D4-C48B96A92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88" y="717551"/>
            <a:ext cx="16478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75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1E05D-AB79-B885-8F5C-2F1BD999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B6F3A440-B387-329C-F788-8EB2558462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BE6A577-B5F8-A092-F617-AD52AB8BD294}"/>
              </a:ext>
            </a:extLst>
          </p:cNvPr>
          <p:cNvGrpSpPr/>
          <p:nvPr/>
        </p:nvGrpSpPr>
        <p:grpSpPr>
          <a:xfrm>
            <a:off x="292098" y="146694"/>
            <a:ext cx="7526021" cy="5239122"/>
            <a:chOff x="-2649329" y="-1454861"/>
            <a:chExt cx="17480395" cy="9586897"/>
          </a:xfrm>
        </p:grpSpPr>
        <p:grpSp>
          <p:nvGrpSpPr>
            <p:cNvPr id="15" name="Group 2">
              <a:extLst>
                <a:ext uri="{FF2B5EF4-FFF2-40B4-BE49-F238E27FC236}">
                  <a16:creationId xmlns:a16="http://schemas.microsoft.com/office/drawing/2014/main" id="{8C88F1CA-4FA6-BEEE-E2EC-1AF55C62CDA4}"/>
                </a:ext>
              </a:extLst>
            </p:cNvPr>
            <p:cNvGrpSpPr/>
            <p:nvPr/>
          </p:nvGrpSpPr>
          <p:grpSpPr>
            <a:xfrm>
              <a:off x="-2639066" y="-1454861"/>
              <a:ext cx="17470132" cy="1137946"/>
              <a:chOff x="0" y="-47625"/>
              <a:chExt cx="4601187" cy="299706"/>
            </a:xfrm>
          </p:grpSpPr>
          <p:sp>
            <p:nvSpPr>
              <p:cNvPr id="46" name="Freeform 3">
                <a:extLst>
                  <a:ext uri="{FF2B5EF4-FFF2-40B4-BE49-F238E27FC236}">
                    <a16:creationId xmlns:a16="http://schemas.microsoft.com/office/drawing/2014/main" id="{9688160C-B94B-D9DA-62D7-7C81CE6A3F2A}"/>
                  </a:ext>
                </a:extLst>
              </p:cNvPr>
              <p:cNvSpPr/>
              <p:nvPr/>
            </p:nvSpPr>
            <p:spPr>
              <a:xfrm>
                <a:off x="0" y="0"/>
                <a:ext cx="4547367" cy="252081"/>
              </a:xfrm>
              <a:custGeom>
                <a:avLst/>
                <a:gdLst/>
                <a:ahLst/>
                <a:cxnLst/>
                <a:rect l="l" t="t" r="r" b="b"/>
                <a:pathLst>
                  <a:path w="4601187" h="252081">
                    <a:moveTo>
                      <a:pt x="0" y="0"/>
                    </a:moveTo>
                    <a:lnTo>
                      <a:pt x="4601187" y="0"/>
                    </a:lnTo>
                    <a:lnTo>
                      <a:pt x="4601187" y="252081"/>
                    </a:lnTo>
                    <a:lnTo>
                      <a:pt x="0" y="252081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 dirty="0"/>
              </a:p>
            </p:txBody>
          </p:sp>
          <p:sp>
            <p:nvSpPr>
              <p:cNvPr id="47" name="TextBox 4">
                <a:extLst>
                  <a:ext uri="{FF2B5EF4-FFF2-40B4-BE49-F238E27FC236}">
                    <a16:creationId xmlns:a16="http://schemas.microsoft.com/office/drawing/2014/main" id="{5A5F34E6-DDED-94C6-19DD-1DC767E937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01187" cy="2997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5">
              <a:extLst>
                <a:ext uri="{FF2B5EF4-FFF2-40B4-BE49-F238E27FC236}">
                  <a16:creationId xmlns:a16="http://schemas.microsoft.com/office/drawing/2014/main" id="{02E86C7B-FCBA-EC50-DC13-D1CE3FF69BC5}"/>
                </a:ext>
              </a:extLst>
            </p:cNvPr>
            <p:cNvGrpSpPr/>
            <p:nvPr/>
          </p:nvGrpSpPr>
          <p:grpSpPr>
            <a:xfrm>
              <a:off x="-2649329" y="-275062"/>
              <a:ext cx="17480395" cy="8407098"/>
              <a:chOff x="-2703" y="-227075"/>
              <a:chExt cx="4603890" cy="2214215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E839727A-3252-DEB9-9561-14412850B9FC}"/>
                  </a:ext>
                </a:extLst>
              </p:cNvPr>
              <p:cNvSpPr/>
              <p:nvPr/>
            </p:nvSpPr>
            <p:spPr>
              <a:xfrm>
                <a:off x="-2703" y="-227075"/>
                <a:ext cx="4550581" cy="1906341"/>
              </a:xfrm>
              <a:custGeom>
                <a:avLst/>
                <a:gdLst/>
                <a:ahLst/>
                <a:cxnLst/>
                <a:rect l="l" t="t" r="r" b="b"/>
                <a:pathLst>
                  <a:path w="4601187" h="1987140">
                    <a:moveTo>
                      <a:pt x="0" y="0"/>
                    </a:moveTo>
                    <a:lnTo>
                      <a:pt x="4601187" y="0"/>
                    </a:lnTo>
                    <a:lnTo>
                      <a:pt x="4601187" y="1987140"/>
                    </a:lnTo>
                    <a:lnTo>
                      <a:pt x="0" y="1987140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C549E9FF-8665-DDDA-24BC-07E7458EF17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01187" cy="20347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DF34059-2C04-1E14-6877-868883FC560C}"/>
                </a:ext>
              </a:extLst>
            </p:cNvPr>
            <p:cNvSpPr/>
            <p:nvPr/>
          </p:nvSpPr>
          <p:spPr>
            <a:xfrm>
              <a:off x="14081091" y="-1068289"/>
              <a:ext cx="545628" cy="545628"/>
            </a:xfrm>
            <a:custGeom>
              <a:avLst/>
              <a:gdLst/>
              <a:ahLst/>
              <a:cxnLst/>
              <a:rect l="l" t="t" r="r" b="b"/>
              <a:pathLst>
                <a:path w="545628" h="545628">
                  <a:moveTo>
                    <a:pt x="0" y="0"/>
                  </a:moveTo>
                  <a:lnTo>
                    <a:pt x="545628" y="0"/>
                  </a:lnTo>
                  <a:lnTo>
                    <a:pt x="545628" y="545628"/>
                  </a:lnTo>
                  <a:lnTo>
                    <a:pt x="0" y="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D61DB4C-4D70-BF4A-0971-F2BE3E5D10A1}"/>
                </a:ext>
              </a:extLst>
            </p:cNvPr>
            <p:cNvSpPr/>
            <p:nvPr/>
          </p:nvSpPr>
          <p:spPr>
            <a:xfrm>
              <a:off x="13419139" y="-1068289"/>
              <a:ext cx="545628" cy="545628"/>
            </a:xfrm>
            <a:custGeom>
              <a:avLst/>
              <a:gdLst/>
              <a:ahLst/>
              <a:cxnLst/>
              <a:rect l="l" t="t" r="r" b="b"/>
              <a:pathLst>
                <a:path w="545628" h="545628">
                  <a:moveTo>
                    <a:pt x="0" y="0"/>
                  </a:moveTo>
                  <a:lnTo>
                    <a:pt x="545628" y="0"/>
                  </a:lnTo>
                  <a:lnTo>
                    <a:pt x="545628" y="545628"/>
                  </a:lnTo>
                  <a:lnTo>
                    <a:pt x="0" y="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89BA4ED-CE4F-A794-7CE0-F2F36BC49F46}"/>
                </a:ext>
              </a:extLst>
            </p:cNvPr>
            <p:cNvSpPr/>
            <p:nvPr/>
          </p:nvSpPr>
          <p:spPr>
            <a:xfrm>
              <a:off x="12759211" y="-1068289"/>
              <a:ext cx="545628" cy="545628"/>
            </a:xfrm>
            <a:custGeom>
              <a:avLst/>
              <a:gdLst/>
              <a:ahLst/>
              <a:cxnLst/>
              <a:rect l="l" t="t" r="r" b="b"/>
              <a:pathLst>
                <a:path w="545628" h="545628">
                  <a:moveTo>
                    <a:pt x="0" y="0"/>
                  </a:moveTo>
                  <a:lnTo>
                    <a:pt x="545628" y="0"/>
                  </a:lnTo>
                  <a:lnTo>
                    <a:pt x="545628" y="545628"/>
                  </a:lnTo>
                  <a:lnTo>
                    <a:pt x="0" y="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20" name="Group 11">
              <a:extLst>
                <a:ext uri="{FF2B5EF4-FFF2-40B4-BE49-F238E27FC236}">
                  <a16:creationId xmlns:a16="http://schemas.microsoft.com/office/drawing/2014/main" id="{07432798-B9A6-C95E-02E2-DA4AA251C1AC}"/>
                </a:ext>
              </a:extLst>
            </p:cNvPr>
            <p:cNvGrpSpPr/>
            <p:nvPr/>
          </p:nvGrpSpPr>
          <p:grpSpPr>
            <a:xfrm>
              <a:off x="-2649329" y="6987682"/>
              <a:ext cx="17480395" cy="1144353"/>
              <a:chOff x="-2703" y="-129415"/>
              <a:chExt cx="4603890" cy="301393"/>
            </a:xfrm>
          </p:grpSpPr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807401FB-5E52-06E1-DC76-C4D580A0662A}"/>
                  </a:ext>
                </a:extLst>
              </p:cNvPr>
              <p:cNvSpPr/>
              <p:nvPr/>
            </p:nvSpPr>
            <p:spPr>
              <a:xfrm>
                <a:off x="-2703" y="-129415"/>
                <a:ext cx="4601187" cy="171978"/>
              </a:xfrm>
              <a:custGeom>
                <a:avLst/>
                <a:gdLst/>
                <a:ahLst/>
                <a:cxnLst/>
                <a:rect l="l" t="t" r="r" b="b"/>
                <a:pathLst>
                  <a:path w="4601187" h="171978">
                    <a:moveTo>
                      <a:pt x="0" y="0"/>
                    </a:moveTo>
                    <a:lnTo>
                      <a:pt x="4601187" y="0"/>
                    </a:lnTo>
                    <a:lnTo>
                      <a:pt x="4601187" y="171978"/>
                    </a:lnTo>
                    <a:lnTo>
                      <a:pt x="0" y="171978"/>
                    </a:lnTo>
                    <a:close/>
                  </a:path>
                </a:pathLst>
              </a:custGeom>
              <a:solidFill>
                <a:srgbClr val="C0C0C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3" name="TextBox 13">
                <a:extLst>
                  <a:ext uri="{FF2B5EF4-FFF2-40B4-BE49-F238E27FC236}">
                    <a16:creationId xmlns:a16="http://schemas.microsoft.com/office/drawing/2014/main" id="{0D8D5863-4C98-71E8-57AF-E728A6582BF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601187" cy="2100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id="{FCF9883F-840B-4EDF-8B07-55780CCF0F71}"/>
                </a:ext>
              </a:extLst>
            </p:cNvPr>
            <p:cNvGrpSpPr/>
            <p:nvPr/>
          </p:nvGrpSpPr>
          <p:grpSpPr>
            <a:xfrm>
              <a:off x="-2639070" y="6975927"/>
              <a:ext cx="755153" cy="1156108"/>
              <a:chOff x="-1" y="-132511"/>
              <a:chExt cx="198888" cy="304489"/>
            </a:xfrm>
          </p:grpSpPr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07D4150C-A22F-E730-86BD-8725BE363E02}"/>
                  </a:ext>
                </a:extLst>
              </p:cNvPr>
              <p:cNvSpPr/>
              <p:nvPr/>
            </p:nvSpPr>
            <p:spPr>
              <a:xfrm>
                <a:off x="-1" y="-132511"/>
                <a:ext cx="198887" cy="171978"/>
              </a:xfrm>
              <a:custGeom>
                <a:avLst/>
                <a:gdLst/>
                <a:ahLst/>
                <a:cxnLst/>
                <a:rect l="l" t="t" r="r" b="b"/>
                <a:pathLst>
                  <a:path w="198887" h="171978">
                    <a:moveTo>
                      <a:pt x="0" y="0"/>
                    </a:moveTo>
                    <a:lnTo>
                      <a:pt x="198887" y="0"/>
                    </a:lnTo>
                    <a:lnTo>
                      <a:pt x="198887" y="171978"/>
                    </a:lnTo>
                    <a:lnTo>
                      <a:pt x="0" y="171978"/>
                    </a:lnTo>
                    <a:close/>
                  </a:path>
                </a:pathLst>
              </a:custGeom>
              <a:solidFill>
                <a:srgbClr val="C0C0C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1" name="TextBox 16">
                <a:extLst>
                  <a:ext uri="{FF2B5EF4-FFF2-40B4-BE49-F238E27FC236}">
                    <a16:creationId xmlns:a16="http://schemas.microsoft.com/office/drawing/2014/main" id="{82B63210-85E4-6CC2-57C0-835C1AC2774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8887" cy="2100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17">
              <a:extLst>
                <a:ext uri="{FF2B5EF4-FFF2-40B4-BE49-F238E27FC236}">
                  <a16:creationId xmlns:a16="http://schemas.microsoft.com/office/drawing/2014/main" id="{27CBF240-6443-0F7C-BC8A-065D78562EE4}"/>
                </a:ext>
              </a:extLst>
            </p:cNvPr>
            <p:cNvGrpSpPr/>
            <p:nvPr/>
          </p:nvGrpSpPr>
          <p:grpSpPr>
            <a:xfrm>
              <a:off x="14075917" y="7334394"/>
              <a:ext cx="755149" cy="797641"/>
              <a:chOff x="0" y="-38100"/>
              <a:chExt cx="198887" cy="210078"/>
            </a:xfrm>
          </p:grpSpPr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29EC874-37E6-A3EA-E8BB-B5D964E39B6F}"/>
                  </a:ext>
                </a:extLst>
              </p:cNvPr>
              <p:cNvSpPr/>
              <p:nvPr/>
            </p:nvSpPr>
            <p:spPr>
              <a:xfrm>
                <a:off x="0" y="0"/>
                <a:ext cx="198887" cy="171978"/>
              </a:xfrm>
              <a:custGeom>
                <a:avLst/>
                <a:gdLst/>
                <a:ahLst/>
                <a:cxnLst/>
                <a:rect l="l" t="t" r="r" b="b"/>
                <a:pathLst>
                  <a:path w="198887" h="171978">
                    <a:moveTo>
                      <a:pt x="0" y="0"/>
                    </a:moveTo>
                    <a:lnTo>
                      <a:pt x="198887" y="0"/>
                    </a:lnTo>
                    <a:lnTo>
                      <a:pt x="198887" y="171978"/>
                    </a:lnTo>
                    <a:lnTo>
                      <a:pt x="0" y="171978"/>
                    </a:lnTo>
                    <a:close/>
                  </a:path>
                </a:pathLst>
              </a:custGeom>
              <a:solidFill>
                <a:srgbClr val="C0C0C0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59DDD2A6-014E-2F92-DF9B-AAEE58ED52C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98887" cy="2100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2D28F684-4096-8EBD-72DA-587E646C4206}"/>
                </a:ext>
              </a:extLst>
            </p:cNvPr>
            <p:cNvSpPr/>
            <p:nvPr/>
          </p:nvSpPr>
          <p:spPr>
            <a:xfrm>
              <a:off x="14334855" y="7591837"/>
              <a:ext cx="320173" cy="427416"/>
            </a:xfrm>
            <a:custGeom>
              <a:avLst/>
              <a:gdLst/>
              <a:ahLst/>
              <a:cxnLst/>
              <a:rect l="l" t="t" r="r" b="b"/>
              <a:pathLst>
                <a:path w="320173" h="427416">
                  <a:moveTo>
                    <a:pt x="0" y="0"/>
                  </a:moveTo>
                  <a:lnTo>
                    <a:pt x="320173" y="0"/>
                  </a:lnTo>
                  <a:lnTo>
                    <a:pt x="320173" y="427416"/>
                  </a:lnTo>
                  <a:lnTo>
                    <a:pt x="0" y="427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D41A524-B2C2-43C9-0DAF-36F33BCB29D5}"/>
                </a:ext>
              </a:extLst>
            </p:cNvPr>
            <p:cNvSpPr/>
            <p:nvPr/>
          </p:nvSpPr>
          <p:spPr>
            <a:xfrm flipH="1">
              <a:off x="-2505512" y="7120687"/>
              <a:ext cx="320172" cy="427417"/>
            </a:xfrm>
            <a:custGeom>
              <a:avLst/>
              <a:gdLst/>
              <a:ahLst/>
              <a:cxnLst/>
              <a:rect l="l" t="t" r="r" b="b"/>
              <a:pathLst>
                <a:path w="320173" h="427416">
                  <a:moveTo>
                    <a:pt x="320174" y="0"/>
                  </a:moveTo>
                  <a:lnTo>
                    <a:pt x="0" y="0"/>
                  </a:lnTo>
                  <a:lnTo>
                    <a:pt x="0" y="427416"/>
                  </a:lnTo>
                  <a:lnTo>
                    <a:pt x="320174" y="427416"/>
                  </a:lnTo>
                  <a:lnTo>
                    <a:pt x="320174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25" name="Group 22">
              <a:extLst>
                <a:ext uri="{FF2B5EF4-FFF2-40B4-BE49-F238E27FC236}">
                  <a16:creationId xmlns:a16="http://schemas.microsoft.com/office/drawing/2014/main" id="{FC0ABC20-6876-26C5-B074-5A28D80EC392}"/>
                </a:ext>
              </a:extLst>
            </p:cNvPr>
            <p:cNvGrpSpPr/>
            <p:nvPr/>
          </p:nvGrpSpPr>
          <p:grpSpPr>
            <a:xfrm>
              <a:off x="1028368" y="6975927"/>
              <a:ext cx="10929673" cy="1156108"/>
              <a:chOff x="-2543687" y="-132511"/>
              <a:chExt cx="2878596" cy="304489"/>
            </a:xfrm>
          </p:grpSpPr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69913F64-F858-4AC7-3CA2-CD98481FB7DD}"/>
                  </a:ext>
                </a:extLst>
              </p:cNvPr>
              <p:cNvSpPr/>
              <p:nvPr/>
            </p:nvSpPr>
            <p:spPr>
              <a:xfrm>
                <a:off x="-2543687" y="-132511"/>
                <a:ext cx="334909" cy="171978"/>
              </a:xfrm>
              <a:custGeom>
                <a:avLst/>
                <a:gdLst/>
                <a:ahLst/>
                <a:cxnLst/>
                <a:rect l="l" t="t" r="r" b="b"/>
                <a:pathLst>
                  <a:path w="334909" h="171978">
                    <a:moveTo>
                      <a:pt x="0" y="0"/>
                    </a:moveTo>
                    <a:lnTo>
                      <a:pt x="334909" y="0"/>
                    </a:lnTo>
                    <a:lnTo>
                      <a:pt x="334909" y="171978"/>
                    </a:lnTo>
                    <a:lnTo>
                      <a:pt x="0" y="171978"/>
                    </a:lnTo>
                    <a:close/>
                  </a:path>
                </a:pathLst>
              </a:custGeom>
              <a:solidFill>
                <a:srgbClr val="999999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7" name="TextBox 24">
                <a:extLst>
                  <a:ext uri="{FF2B5EF4-FFF2-40B4-BE49-F238E27FC236}">
                    <a16:creationId xmlns:a16="http://schemas.microsoft.com/office/drawing/2014/main" id="{AF30A61A-DA06-7B53-2886-7A2AE6F7AB0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34909" cy="2100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DC9992-ACAB-E534-49A8-1ABAA3333F3B}"/>
                </a:ext>
              </a:extLst>
            </p:cNvPr>
            <p:cNvSpPr txBox="1"/>
            <p:nvPr/>
          </p:nvSpPr>
          <p:spPr>
            <a:xfrm>
              <a:off x="1338219" y="2666436"/>
              <a:ext cx="5755736" cy="1104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158"/>
                </a:lnSpc>
              </a:pPr>
              <a:endParaRPr lang="en-US" sz="4892" b="1" spc="-166" dirty="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B0675E-1736-4B9D-8E44-02B12463CF8E}"/>
                </a:ext>
              </a:extLst>
            </p:cNvPr>
            <p:cNvSpPr txBox="1"/>
            <p:nvPr/>
          </p:nvSpPr>
          <p:spPr>
            <a:xfrm>
              <a:off x="839963" y="4571876"/>
              <a:ext cx="10512074" cy="713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3061"/>
                </a:lnSpc>
              </a:pPr>
              <a:endParaRPr lang="en-US" sz="2448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0FF9E1-99A3-09B9-3229-418EC39C994B}"/>
                </a:ext>
              </a:extLst>
            </p:cNvPr>
            <p:cNvSpPr txBox="1"/>
            <p:nvPr/>
          </p:nvSpPr>
          <p:spPr>
            <a:xfrm>
              <a:off x="-2463912" y="-1070324"/>
              <a:ext cx="5115099" cy="1012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462"/>
                </a:lnSpc>
              </a:pPr>
              <a:endParaRPr lang="en-US" sz="3187" b="1" dirty="0">
                <a:solidFill>
                  <a:srgbClr val="CACACA"/>
                </a:solidFill>
                <a:latin typeface="Cousine Bold"/>
                <a:ea typeface="Cousine Bold"/>
                <a:cs typeface="Cousine Bold"/>
                <a:sym typeface="Cousine Bold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61E497-9556-4FC3-33A8-16B2197A3CA6}"/>
                </a:ext>
              </a:extLst>
            </p:cNvPr>
            <p:cNvSpPr txBox="1"/>
            <p:nvPr/>
          </p:nvSpPr>
          <p:spPr>
            <a:xfrm>
              <a:off x="-2463912" y="-129441"/>
              <a:ext cx="1217201" cy="94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155"/>
                </a:lnSpc>
              </a:pPr>
              <a:endParaRPr lang="en-US" sz="2968" spc="222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B5FD6F-524A-09E5-E633-21A3CF5BAC02}"/>
                </a:ext>
              </a:extLst>
            </p:cNvPr>
            <p:cNvSpPr txBox="1"/>
            <p:nvPr/>
          </p:nvSpPr>
          <p:spPr>
            <a:xfrm>
              <a:off x="-503069" y="-129441"/>
              <a:ext cx="1960843" cy="94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>
                <a:lnSpc>
                  <a:spcPts val="4155"/>
                </a:lnSpc>
                <a:spcBef>
                  <a:spcPct val="0"/>
                </a:spcBef>
              </a:pPr>
              <a:endParaRPr lang="en-US" sz="2968" b="1" u="none" strike="noStrike" spc="222" dirty="0">
                <a:solidFill>
                  <a:srgbClr val="000000"/>
                </a:solidFill>
                <a:latin typeface="Cousine Bold"/>
                <a:ea typeface="Cousine Bold"/>
                <a:cs typeface="Cousine Bold"/>
                <a:sym typeface="Cousine Bold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95A2EF0-B342-6AAB-E6D3-FEDCEBCCC88F}"/>
                </a:ext>
              </a:extLst>
            </p:cNvPr>
            <p:cNvSpPr txBox="1"/>
            <p:nvPr/>
          </p:nvSpPr>
          <p:spPr>
            <a:xfrm>
              <a:off x="2107770" y="-129441"/>
              <a:ext cx="1960843" cy="944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155"/>
                </a:lnSpc>
              </a:pPr>
              <a:endParaRPr lang="en-US" sz="2968" spc="222" dirty="0">
                <a:solidFill>
                  <a:srgbClr val="000000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AAB77A0-09C2-A38E-238E-EE2D311BF646}"/>
              </a:ext>
            </a:extLst>
          </p:cNvPr>
          <p:cNvSpPr/>
          <p:nvPr/>
        </p:nvSpPr>
        <p:spPr>
          <a:xfrm>
            <a:off x="8710862" y="1387096"/>
            <a:ext cx="2999343" cy="734472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OCR A Extended" panose="02010509020102010303" pitchFamily="50" charset="0"/>
              </a:rPr>
              <a:t>Commandes essentielles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F5CA950-7FC4-DB15-F730-7B350C100A8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9166" t="21852" r="16355" b="17152"/>
          <a:stretch>
            <a:fillRect/>
          </a:stretch>
        </p:blipFill>
        <p:spPr>
          <a:xfrm>
            <a:off x="292098" y="768568"/>
            <a:ext cx="7433622" cy="39918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F3F02EA-3AF5-105D-239F-F6D8225DA5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58" y="2331918"/>
            <a:ext cx="5544643" cy="4239532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50" name="Freeform 23">
            <a:extLst>
              <a:ext uri="{FF2B5EF4-FFF2-40B4-BE49-F238E27FC236}">
                <a16:creationId xmlns:a16="http://schemas.microsoft.com/office/drawing/2014/main" id="{314DD812-F2ED-7194-5282-C18EBC2087F3}"/>
              </a:ext>
            </a:extLst>
          </p:cNvPr>
          <p:cNvSpPr/>
          <p:nvPr/>
        </p:nvSpPr>
        <p:spPr>
          <a:xfrm flipH="1">
            <a:off x="8815503" y="1926064"/>
            <a:ext cx="312076" cy="472868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1600">
              <a:latin typeface="OCR A Extended" panose="02010509020102010303" pitchFamily="50" charset="0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5DC09242-1926-E978-BDCB-85B009BAFEC5}"/>
              </a:ext>
            </a:extLst>
          </p:cNvPr>
          <p:cNvSpPr/>
          <p:nvPr/>
        </p:nvSpPr>
        <p:spPr>
          <a:xfrm>
            <a:off x="292098" y="5324182"/>
            <a:ext cx="5803902" cy="1209140"/>
          </a:xfrm>
          <a:prstGeom prst="roundRect">
            <a:avLst/>
          </a:prstGeom>
          <a:ln w="50800">
            <a:solidFill>
              <a:srgbClr val="8195DA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>
              <a:latin typeface="OCR A Extended" panose="02010509020102010303" pitchFamily="50" charset="0"/>
            </a:endParaRP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42CE02C0-A1CC-29A6-85F1-9AA5F9D1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5" y="5361892"/>
            <a:ext cx="57415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latin typeface="OCR A Extended" panose="02010509020102010303" pitchFamily="50" charset="0"/>
                <a:cs typeface="Times New Roman" panose="02020603050405020304" pitchFamily="18" charset="0"/>
              </a:rPr>
              <a:t>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CR A Extended" panose="02010509020102010303" pitchFamily="50" charset="0"/>
                <a:cs typeface="Times New Roman" panose="02020603050405020304" pitchFamily="18" charset="0"/>
              </a:rPr>
              <a:t>ystème de composition de documents utilisé en milieu scientifique et académique. Il permet de créer des documents complexes avec une mise en forme professionnelle et précise.</a:t>
            </a:r>
          </a:p>
        </p:txBody>
      </p:sp>
    </p:spTree>
    <p:extLst>
      <p:ext uri="{BB962C8B-B14F-4D97-AF65-F5344CB8AC3E}">
        <p14:creationId xmlns:p14="http://schemas.microsoft.com/office/powerpoint/2010/main" val="419448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07206-6C90-3657-48ED-2E5B26F6D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72346EDE-51B8-8E42-4C97-2E454AB97E2E}"/>
              </a:ext>
            </a:extLst>
          </p:cNvPr>
          <p:cNvSpPr>
            <a:spLocks/>
          </p:cNvSpPr>
          <p:nvPr/>
        </p:nvSpPr>
        <p:spPr>
          <a:xfrm>
            <a:off x="2965174" y="298174"/>
            <a:ext cx="6261652" cy="6261652"/>
          </a:xfrm>
          <a:prstGeom prst="ellipse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62C236-B37B-6CB8-AA99-962016C08705}"/>
              </a:ext>
            </a:extLst>
          </p:cNvPr>
          <p:cNvSpPr txBox="1"/>
          <p:nvPr/>
        </p:nvSpPr>
        <p:spPr>
          <a:xfrm>
            <a:off x="3677478" y="3830546"/>
            <a:ext cx="48370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OCR A Extended" panose="02010509020102010303" pitchFamily="50" charset="0"/>
              </a:rPr>
              <a:t>HTML &amp; CSS</a:t>
            </a:r>
          </a:p>
        </p:txBody>
      </p:sp>
      <p:pic>
        <p:nvPicPr>
          <p:cNvPr id="12290" name="Picture 2" descr="Browser Notion Icon">
            <a:extLst>
              <a:ext uri="{FF2B5EF4-FFF2-40B4-BE49-F238E27FC236}">
                <a16:creationId xmlns:a16="http://schemas.microsoft.com/office/drawing/2014/main" id="{CD406828-537E-B8AE-A46C-B3B1402F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27825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18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43025-A6DB-0EF1-C278-60D822E9A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71A82C-E8D5-CDB6-5510-97F747DE31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Téléviseur CRT gris sur table en bois marron">
            <a:extLst>
              <a:ext uri="{FF2B5EF4-FFF2-40B4-BE49-F238E27FC236}">
                <a16:creationId xmlns:a16="http://schemas.microsoft.com/office/drawing/2014/main" id="{B68D6911-4253-2743-8EEE-EBBD8EDFD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31" t="26155" r="1131" b="36558"/>
          <a:stretch>
            <a:fillRect/>
          </a:stretch>
        </p:blipFill>
        <p:spPr bwMode="auto">
          <a:xfrm>
            <a:off x="-139430" y="0"/>
            <a:ext cx="123314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d’Épingle Story">
            <a:extLst>
              <a:ext uri="{FF2B5EF4-FFF2-40B4-BE49-F238E27FC236}">
                <a16:creationId xmlns:a16="http://schemas.microsoft.com/office/drawing/2014/main" id="{FDFF572A-7F59-A4E4-2CC6-3B8413C1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2" y="0"/>
            <a:ext cx="121960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7C9AB02-1BDB-579C-E2FC-3099E2FC0581}"/>
              </a:ext>
            </a:extLst>
          </p:cNvPr>
          <p:cNvCxnSpPr>
            <a:cxnSpLocks/>
          </p:cNvCxnSpPr>
          <p:nvPr/>
        </p:nvCxnSpPr>
        <p:spPr>
          <a:xfrm>
            <a:off x="5238790" y="3853720"/>
            <a:ext cx="320762" cy="576199"/>
          </a:xfrm>
          <a:prstGeom prst="line">
            <a:avLst/>
          </a:prstGeom>
          <a:ln w="63500" cap="rnd">
            <a:solidFill>
              <a:schemeClr val="bg1"/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64469BC7-70E1-A5C1-7BDD-141FAEC221F9}"/>
              </a:ext>
            </a:extLst>
          </p:cNvPr>
          <p:cNvCxnSpPr>
            <a:cxnSpLocks/>
          </p:cNvCxnSpPr>
          <p:nvPr/>
        </p:nvCxnSpPr>
        <p:spPr>
          <a:xfrm>
            <a:off x="9116291" y="4359015"/>
            <a:ext cx="692895" cy="566273"/>
          </a:xfrm>
          <a:prstGeom prst="line">
            <a:avLst/>
          </a:prstGeom>
          <a:ln w="63500" cap="rnd">
            <a:solidFill>
              <a:schemeClr val="bg1"/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29BA10D-2433-14B1-46D9-7670CFBF1DE5}"/>
              </a:ext>
            </a:extLst>
          </p:cNvPr>
          <p:cNvCxnSpPr>
            <a:cxnSpLocks/>
          </p:cNvCxnSpPr>
          <p:nvPr/>
        </p:nvCxnSpPr>
        <p:spPr>
          <a:xfrm flipH="1">
            <a:off x="7006389" y="4370660"/>
            <a:ext cx="727699" cy="432385"/>
          </a:xfrm>
          <a:prstGeom prst="line">
            <a:avLst/>
          </a:prstGeom>
          <a:ln w="63500" cap="rnd">
            <a:solidFill>
              <a:schemeClr val="bg1"/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Zoom de section 13">
                <a:extLst>
                  <a:ext uri="{FF2B5EF4-FFF2-40B4-BE49-F238E27FC236}">
                    <a16:creationId xmlns:a16="http://schemas.microsoft.com/office/drawing/2014/main" id="{5723B30B-72B0-25A7-46E4-D73FD7776A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8787936"/>
                  </p:ext>
                </p:extLst>
              </p:nvPr>
            </p:nvGraphicFramePr>
            <p:xfrm>
              <a:off x="6912664" y="304485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A7CBB5D-F83E-4EBE-8C63-508FC11C4D6E}">
                    <psez:zmPr id="{C58BC629-2ED8-4BE2-91B9-FF2124CDFD50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Zoom de section 1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723B30B-72B0-25A7-46E4-D73FD7776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12664" y="304485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Zoom de section 11">
                <a:extLst>
                  <a:ext uri="{FF2B5EF4-FFF2-40B4-BE49-F238E27FC236}">
                    <a16:creationId xmlns:a16="http://schemas.microsoft.com/office/drawing/2014/main" id="{A54BE34C-71C7-2795-7054-7B28C03FF9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1595876"/>
                  </p:ext>
                </p:extLst>
              </p:nvPr>
            </p:nvGraphicFramePr>
            <p:xfrm>
              <a:off x="4184743" y="4252860"/>
              <a:ext cx="3822514" cy="2150164"/>
            </p:xfrm>
            <a:graphic>
              <a:graphicData uri="http://schemas.microsoft.com/office/powerpoint/2016/sectionzoom">
                <psez:sectionZm>
                  <psez:sectionZmObj sectionId="{AA0E824F-5328-4C56-A791-90A6BE6180AB}">
                    <psez:zmPr id="{31398AB4-DF7D-49AD-8433-91FE5779D571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2514" cy="215016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Zoom de section 1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54BE34C-71C7-2795-7054-7B28C03FF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84743" y="4252860"/>
                <a:ext cx="3822514" cy="2150164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4EB948F-C6FE-058C-4967-E4ED943B992B}"/>
              </a:ext>
            </a:extLst>
          </p:cNvPr>
          <p:cNvCxnSpPr>
            <a:cxnSpLocks/>
          </p:cNvCxnSpPr>
          <p:nvPr/>
        </p:nvCxnSpPr>
        <p:spPr>
          <a:xfrm flipV="1">
            <a:off x="3223220" y="3687291"/>
            <a:ext cx="961523" cy="856540"/>
          </a:xfrm>
          <a:prstGeom prst="line">
            <a:avLst/>
          </a:prstGeom>
          <a:ln w="63500" cap="rnd">
            <a:solidFill>
              <a:schemeClr val="bg1"/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5969752-A054-D8B6-1A7E-38D5C6E21D9D}"/>
              </a:ext>
            </a:extLst>
          </p:cNvPr>
          <p:cNvCxnSpPr>
            <a:cxnSpLocks/>
          </p:cNvCxnSpPr>
          <p:nvPr/>
        </p:nvCxnSpPr>
        <p:spPr>
          <a:xfrm>
            <a:off x="2286000" y="2878276"/>
            <a:ext cx="175220" cy="1285863"/>
          </a:xfrm>
          <a:prstGeom prst="line">
            <a:avLst/>
          </a:prstGeom>
          <a:ln w="63500" cap="rnd">
            <a:solidFill>
              <a:schemeClr val="bg1"/>
            </a:solidFill>
            <a:prstDash val="sysDash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Zoom de section 9">
                <a:extLst>
                  <a:ext uri="{FF2B5EF4-FFF2-40B4-BE49-F238E27FC236}">
                    <a16:creationId xmlns:a16="http://schemas.microsoft.com/office/drawing/2014/main" id="{376283D5-CD47-9DBD-2239-ACB9755995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678354"/>
                  </p:ext>
                </p:extLst>
              </p:nvPr>
            </p:nvGraphicFramePr>
            <p:xfrm>
              <a:off x="3320034" y="230530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6A86BE5-5303-4657-80B5-81DF4E1671D7}">
                    <psez:zmPr id="{4FA490DB-E973-4737-A8D3-A5546B2F1195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Zoom de section 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376283D5-CD47-9DBD-2239-ACB9755995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0034" y="2305303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Zoom de section 5">
                <a:extLst>
                  <a:ext uri="{FF2B5EF4-FFF2-40B4-BE49-F238E27FC236}">
                    <a16:creationId xmlns:a16="http://schemas.microsoft.com/office/drawing/2014/main" id="{F03071DD-B6C8-3CD0-0C21-2CC2DAB3B3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1680315"/>
                  </p:ext>
                </p:extLst>
              </p:nvPr>
            </p:nvGraphicFramePr>
            <p:xfrm>
              <a:off x="0" y="574041"/>
              <a:ext cx="4279392" cy="2407158"/>
            </p:xfrm>
            <a:graphic>
              <a:graphicData uri="http://schemas.microsoft.com/office/powerpoint/2016/sectionzoom">
                <psez:sectionZm>
                  <psez:sectionZmObj sectionId="{F9E94407-A86C-45FD-9A63-2F53AD4020E0}">
                    <psez:zmPr id="{A4B9C3DC-AF28-458A-A81B-9C3195BA34EE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79392" cy="240715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Zoom de section 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F03071DD-B6C8-3CD0-0C21-2CC2DAB3B3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0" y="574041"/>
                <a:ext cx="4279392" cy="2407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Zoom de section 7">
                <a:extLst>
                  <a:ext uri="{FF2B5EF4-FFF2-40B4-BE49-F238E27FC236}">
                    <a16:creationId xmlns:a16="http://schemas.microsoft.com/office/drawing/2014/main" id="{F39E1812-F185-0C23-FCE6-AF48A0D004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5254718"/>
                  </p:ext>
                </p:extLst>
              </p:nvPr>
            </p:nvGraphicFramePr>
            <p:xfrm>
              <a:off x="1054997" y="416413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643F094-CAB2-469D-BC28-D56519C4DB86}">
                    <psez:zmPr id="{19E5EE0E-D6C4-4B4A-A01A-FF4DF944EE19}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Zoom de section 7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F39E1812-F185-0C23-FCE6-AF48A0D004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4997" y="4164139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Zoom de section 15">
                <a:extLst>
                  <a:ext uri="{FF2B5EF4-FFF2-40B4-BE49-F238E27FC236}">
                    <a16:creationId xmlns:a16="http://schemas.microsoft.com/office/drawing/2014/main" id="{8AC05892-0A53-1314-2D49-EE98DAE7EB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5919076"/>
                  </p:ext>
                </p:extLst>
              </p:nvPr>
            </p:nvGraphicFramePr>
            <p:xfrm>
              <a:off x="8950372" y="459667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9B83E08-F95C-4D4F-9079-0FE3559D9ADE}">
                    <psez:zmPr id="{40D67E2B-6F6F-4F7C-A581-3F4BFE212636}" transitionDur="1000" showBg="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Zoom de section 15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AC05892-0A53-1314-2D49-EE98DAE7EB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50372" y="4596670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F28602E4-42BA-EAD5-EF2E-176381A22B3D}"/>
              </a:ext>
            </a:extLst>
          </p:cNvPr>
          <p:cNvSpPr txBox="1"/>
          <p:nvPr/>
        </p:nvSpPr>
        <p:spPr>
          <a:xfrm>
            <a:off x="5381029" y="106181"/>
            <a:ext cx="570933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ln w="25400">
                  <a:solidFill>
                    <a:srgbClr val="030A17"/>
                  </a:solidFill>
                </a:ln>
                <a:solidFill>
                  <a:schemeClr val="bg1"/>
                </a:solidFill>
                <a:latin typeface="OCR A Extended" panose="02010509020102010303" pitchFamily="50" charset="0"/>
              </a:rPr>
              <a:t>PLAN DE LA PRESENTATION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1E8DC9-9730-5151-9D61-BFAE380FAFCA}"/>
              </a:ext>
            </a:extLst>
          </p:cNvPr>
          <p:cNvSpPr/>
          <p:nvPr/>
        </p:nvSpPr>
        <p:spPr>
          <a:xfrm>
            <a:off x="9800797" y="1852832"/>
            <a:ext cx="1726017" cy="1021188"/>
          </a:xfrm>
          <a:prstGeom prst="rect">
            <a:avLst/>
          </a:prstGeom>
          <a:noFill/>
          <a:ln w="50800" cap="rnd">
            <a:solidFill>
              <a:schemeClr val="bg1"/>
            </a:solidFill>
            <a:prstDash val="sysDash"/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Vous pouvez appuyer sur une section pour la développer</a:t>
            </a:r>
          </a:p>
        </p:txBody>
      </p:sp>
      <p:sp>
        <p:nvSpPr>
          <p:cNvPr id="15" name="Freeform 24">
            <a:extLst>
              <a:ext uri="{FF2B5EF4-FFF2-40B4-BE49-F238E27FC236}">
                <a16:creationId xmlns:a16="http://schemas.microsoft.com/office/drawing/2014/main" id="{F5FE0D29-8AFD-C058-EA17-8BB0F9077085}"/>
              </a:ext>
            </a:extLst>
          </p:cNvPr>
          <p:cNvSpPr/>
          <p:nvPr/>
        </p:nvSpPr>
        <p:spPr>
          <a:xfrm>
            <a:off x="9574165" y="1567513"/>
            <a:ext cx="525463" cy="435882"/>
          </a:xfrm>
          <a:custGeom>
            <a:avLst/>
            <a:gdLst/>
            <a:ahLst/>
            <a:cxnLst/>
            <a:rect l="l" t="t" r="r" b="b"/>
            <a:pathLst>
              <a:path w="1048895" h="1018382">
                <a:moveTo>
                  <a:pt x="0" y="0"/>
                </a:moveTo>
                <a:lnTo>
                  <a:pt x="1048895" y="0"/>
                </a:lnTo>
                <a:lnTo>
                  <a:pt x="1048895" y="1018381"/>
                </a:lnTo>
                <a:lnTo>
                  <a:pt x="0" y="101838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78602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44DC5-6D26-6CC2-CFEF-EE08DC325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4F6B6F33-5B09-DDE2-CDEE-488735DB4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inture abstraite blanche et bleue">
            <a:extLst>
              <a:ext uri="{FF2B5EF4-FFF2-40B4-BE49-F238E27FC236}">
                <a16:creationId xmlns:a16="http://schemas.microsoft.com/office/drawing/2014/main" id="{A5E04B02-DFB4-23E2-FBF1-933B85E74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07DC009-5A59-03C2-4E6F-E1C986B0DE90}"/>
              </a:ext>
            </a:extLst>
          </p:cNvPr>
          <p:cNvSpPr>
            <a:spLocks/>
          </p:cNvSpPr>
          <p:nvPr/>
        </p:nvSpPr>
        <p:spPr>
          <a:xfrm>
            <a:off x="-969264" y="-3642360"/>
            <a:ext cx="14136624" cy="1413662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3BE6784-62D5-5956-0358-0B30D8D7E08F}"/>
              </a:ext>
            </a:extLst>
          </p:cNvPr>
          <p:cNvSpPr txBox="1"/>
          <p:nvPr/>
        </p:nvSpPr>
        <p:spPr>
          <a:xfrm>
            <a:off x="1357086" y="2438400"/>
            <a:ext cx="94778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dirty="0">
                <a:solidFill>
                  <a:schemeClr val="bg1"/>
                </a:solidFill>
                <a:latin typeface="OCR A Extended" panose="02010509020102010303" pitchFamily="50" charset="0"/>
              </a:rPr>
              <a:t>HTML &amp; CSS</a:t>
            </a:r>
          </a:p>
        </p:txBody>
      </p:sp>
      <p:pic>
        <p:nvPicPr>
          <p:cNvPr id="11266" name="Picture 2" descr="Browser Notion Icon">
            <a:extLst>
              <a:ext uri="{FF2B5EF4-FFF2-40B4-BE49-F238E27FC236}">
                <a16:creationId xmlns:a16="http://schemas.microsoft.com/office/drawing/2014/main" id="{D9681FAE-B9FB-72E8-C022-F7A72394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302895"/>
            <a:ext cx="2135505" cy="213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71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5039A-FE98-D31F-6F37-14E780DF8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99A68B5B-3E6E-CF39-3FB2-3798A8183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inture abstraite blanche et bleue">
            <a:extLst>
              <a:ext uri="{FF2B5EF4-FFF2-40B4-BE49-F238E27FC236}">
                <a16:creationId xmlns:a16="http://schemas.microsoft.com/office/drawing/2014/main" id="{03BB7A57-CA92-FB0A-3310-C365857D5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FA16380-8F92-EB98-AAF9-65EBFF11DD81}"/>
              </a:ext>
            </a:extLst>
          </p:cNvPr>
          <p:cNvSpPr/>
          <p:nvPr/>
        </p:nvSpPr>
        <p:spPr>
          <a:xfrm>
            <a:off x="970156" y="5227700"/>
            <a:ext cx="7225990" cy="1305622"/>
          </a:xfrm>
          <a:prstGeom prst="roundRect">
            <a:avLst/>
          </a:prstGeom>
          <a:ln>
            <a:solidFill>
              <a:srgbClr val="8195DA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AAFF24AD-AC29-C6C8-8BBB-05886C672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192666"/>
              </p:ext>
            </p:extLst>
          </p:nvPr>
        </p:nvGraphicFramePr>
        <p:xfrm>
          <a:off x="359182" y="324678"/>
          <a:ext cx="8341113" cy="4649024"/>
        </p:xfrm>
        <a:graphic>
          <a:graphicData uri="http://schemas.openxmlformats.org/drawingml/2006/table">
            <a:tbl>
              <a:tblPr/>
              <a:tblGrid>
                <a:gridCol w="2780371">
                  <a:extLst>
                    <a:ext uri="{9D8B030D-6E8A-4147-A177-3AD203B41FA5}">
                      <a16:colId xmlns:a16="http://schemas.microsoft.com/office/drawing/2014/main" val="877591348"/>
                    </a:ext>
                  </a:extLst>
                </a:gridCol>
                <a:gridCol w="2780371">
                  <a:extLst>
                    <a:ext uri="{9D8B030D-6E8A-4147-A177-3AD203B41FA5}">
                      <a16:colId xmlns:a16="http://schemas.microsoft.com/office/drawing/2014/main" val="1913502884"/>
                    </a:ext>
                  </a:extLst>
                </a:gridCol>
                <a:gridCol w="2780371">
                  <a:extLst>
                    <a:ext uri="{9D8B030D-6E8A-4147-A177-3AD203B41FA5}">
                      <a16:colId xmlns:a16="http://schemas.microsoft.com/office/drawing/2014/main" val="4083085373"/>
                    </a:ext>
                  </a:extLst>
                </a:gridCol>
              </a:tblGrid>
              <a:tr h="2100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Balise</a:t>
                      </a:r>
                      <a:endParaRPr lang="fr-FR" sz="16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95DA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  <a:endParaRPr lang="fr-FR" sz="16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95DA">
                        <a:alpha val="7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Exemple</a:t>
                      </a:r>
                      <a:endParaRPr lang="fr-FR" sz="1600" dirty="0">
                        <a:solidFill>
                          <a:schemeClr val="bg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95DA">
                        <a:alpha val="7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791020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&lt;html&gt;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Début et fin du document HTML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&lt;html&gt; ... &lt;/html&gt;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63162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&lt;head&gt;</a:t>
                      </a:r>
                      <a:endParaRPr lang="fr-FR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Informations sur la page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</a:t>
                      </a:r>
                      <a:r>
                        <a:rPr lang="fr-FR" sz="16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head</a:t>
                      </a: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&gt; ... &lt;/</a:t>
                      </a:r>
                      <a:r>
                        <a:rPr lang="fr-FR" sz="16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head</a:t>
                      </a: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&gt;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878418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</a:t>
                      </a:r>
                      <a:r>
                        <a:rPr lang="fr-FR" sz="16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title</a:t>
                      </a: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&gt;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Titre de la page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</a:t>
                      </a:r>
                      <a:r>
                        <a:rPr lang="fr-FR" sz="16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title</a:t>
                      </a: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&gt;Ma page&lt;/</a:t>
                      </a:r>
                      <a:r>
                        <a:rPr lang="fr-FR" sz="16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title</a:t>
                      </a: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&gt;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406783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&lt;body&gt;</a:t>
                      </a:r>
                      <a:endParaRPr lang="fr-FR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Contenu principal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&lt;body&gt; ... &lt;/body&gt;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40736"/>
                  </a:ext>
                </a:extLst>
              </a:tr>
              <a:tr h="367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&lt;h1&gt;</a:t>
                      </a:r>
                      <a:endParaRPr lang="fr-FR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Titre principal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&lt;h1&gt;Mon titre&lt;/h1&gt;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386246"/>
                  </a:ext>
                </a:extLst>
              </a:tr>
              <a:tr h="2100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&lt;p&gt;</a:t>
                      </a:r>
                      <a:endParaRPr lang="fr-FR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Paragraphe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&lt;p&gt;Mon texte&lt;/p&gt;</a:t>
                      </a:r>
                      <a:endParaRPr lang="fr-FR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851412"/>
                  </a:ext>
                </a:extLst>
              </a:tr>
              <a:tr h="682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&lt;a&gt;</a:t>
                      </a:r>
                      <a:endParaRPr lang="fr-FR" sz="16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Lien hypertexte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&lt;a href="https://exemple.com"&gt;Lien&lt;/a&gt;</a:t>
                      </a:r>
                      <a:endParaRPr lang="pt-B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307077"/>
                  </a:ext>
                </a:extLst>
              </a:tr>
              <a:tr h="682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</a:t>
                      </a:r>
                      <a:r>
                        <a:rPr lang="fr-FR" sz="16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&gt;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&lt;</a:t>
                      </a:r>
                      <a:r>
                        <a:rPr lang="fr-FR" sz="1600" dirty="0" err="1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img</a:t>
                      </a:r>
                      <a:r>
                        <a:rPr lang="fr-FR" sz="1600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</a:rPr>
                        <a:t> src="image.jpg" alt="Description"&gt;</a:t>
                      </a:r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1886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0DA839B2-4EE2-6E85-2374-99607042C975}"/>
              </a:ext>
            </a:extLst>
          </p:cNvPr>
          <p:cNvSpPr txBox="1"/>
          <p:nvPr/>
        </p:nvSpPr>
        <p:spPr>
          <a:xfrm>
            <a:off x="8881341" y="185920"/>
            <a:ext cx="60941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DZ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FR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ar-DZ" sz="6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endParaRPr lang="fr-FR" sz="6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D34F44E-E3F1-12BA-25F5-FBCCC21074C4}"/>
              </a:ext>
            </a:extLst>
          </p:cNvPr>
          <p:cNvSpPr txBox="1"/>
          <p:nvPr/>
        </p:nvSpPr>
        <p:spPr>
          <a:xfrm>
            <a:off x="1063203" y="5280346"/>
            <a:ext cx="69330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latin typeface="OCR A Extended" panose="02010509020102010303" pitchFamily="50" charset="0"/>
                <a:cs typeface="Times New Roman" panose="02020603050405020304" pitchFamily="18" charset="0"/>
              </a:rPr>
              <a:t>HTML (HyperText Markup </a:t>
            </a:r>
            <a:r>
              <a:rPr lang="fr-FR" sz="2400" dirty="0" err="1">
                <a:latin typeface="OCR A Extended" panose="02010509020102010303" pitchFamily="50" charset="0"/>
                <a:cs typeface="Times New Roman" panose="02020603050405020304" pitchFamily="18" charset="0"/>
              </a:rPr>
              <a:t>Language</a:t>
            </a:r>
            <a:r>
              <a:rPr lang="fr-FR" sz="2400" dirty="0">
                <a:latin typeface="OCR A Extended" panose="02010509020102010303" pitchFamily="50" charset="0"/>
                <a:cs typeface="Times New Roman" panose="02020603050405020304" pitchFamily="18" charset="0"/>
              </a:rPr>
              <a:t>) est le langage de base utilisé pour créer et structurer les pages web.</a:t>
            </a:r>
          </a:p>
        </p:txBody>
      </p:sp>
      <p:pic>
        <p:nvPicPr>
          <p:cNvPr id="10247" name="Picture 7" descr="Un écran d’ordinateur avec un tas de code dessus">
            <a:extLst>
              <a:ext uri="{FF2B5EF4-FFF2-40B4-BE49-F238E27FC236}">
                <a16:creationId xmlns:a16="http://schemas.microsoft.com/office/drawing/2014/main" id="{765B0A23-0E3A-5F65-FEDA-FFE418DDC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476" y="2587832"/>
            <a:ext cx="2625142" cy="3831288"/>
          </a:xfrm>
          <a:prstGeom prst="rect">
            <a:avLst/>
          </a:prstGeom>
          <a:ln w="88900" cap="sq" cmpd="thickThin">
            <a:solidFill>
              <a:srgbClr val="8195DA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8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8C3EF-704E-845F-51EB-134F2EC10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EB88004C-4E1E-9778-81AB-41771FA96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inture abstraite blanche et bleue">
            <a:extLst>
              <a:ext uri="{FF2B5EF4-FFF2-40B4-BE49-F238E27FC236}">
                <a16:creationId xmlns:a16="http://schemas.microsoft.com/office/drawing/2014/main" id="{9D861BFB-EB51-0C16-9C8F-ABD402719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6DC1B1B-7850-FD93-FCB9-0A4FBCEE8D92}"/>
              </a:ext>
            </a:extLst>
          </p:cNvPr>
          <p:cNvSpPr/>
          <p:nvPr/>
        </p:nvSpPr>
        <p:spPr>
          <a:xfrm>
            <a:off x="627017" y="1280160"/>
            <a:ext cx="3814354" cy="4598126"/>
          </a:xfrm>
          <a:prstGeom prst="round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200" noProof="1">
                <a:latin typeface="OCR A Extended" panose="02010509020102010303" pitchFamily="50" charset="0"/>
              </a:rPr>
              <a:t>CSS signifie </a:t>
            </a:r>
            <a:r>
              <a:rPr lang="fr-FR" sz="2200" b="1" noProof="1">
                <a:latin typeface="OCR A Extended" panose="02010509020102010303" pitchFamily="50" charset="0"/>
              </a:rPr>
              <a:t>Cascading Style Sheets</a:t>
            </a:r>
          </a:p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200" noProof="1">
                <a:latin typeface="OCR A Extended" panose="02010509020102010303" pitchFamily="50" charset="0"/>
              </a:rPr>
              <a:t>Utilisé pour </a:t>
            </a:r>
            <a:r>
              <a:rPr lang="fr-FR" sz="2200" b="1" noProof="1">
                <a:latin typeface="OCR A Extended" panose="02010509020102010303" pitchFamily="50" charset="0"/>
              </a:rPr>
              <a:t>styliser le HTML</a:t>
            </a:r>
            <a:r>
              <a:rPr lang="fr-FR" sz="2200" noProof="1">
                <a:latin typeface="OCR A Extended" panose="02010509020102010303" pitchFamily="50" charset="0"/>
              </a:rPr>
              <a:t> (couleurs, polices, mise en page, espacement)</a:t>
            </a:r>
          </a:p>
          <a:p>
            <a:pPr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fr-FR" sz="2200" noProof="1">
                <a:latin typeface="OCR A Extended" panose="02010509020102010303" pitchFamily="50" charset="0"/>
              </a:rPr>
              <a:t>Permet de </a:t>
            </a:r>
            <a:r>
              <a:rPr lang="fr-FR" sz="2200" b="1" noProof="1">
                <a:latin typeface="OCR A Extended" panose="02010509020102010303" pitchFamily="50" charset="0"/>
              </a:rPr>
              <a:t>séparer le contenu (HTML)</a:t>
            </a:r>
            <a:r>
              <a:rPr lang="fr-FR" sz="2200" noProof="1">
                <a:latin typeface="OCR A Extended" panose="02010509020102010303" pitchFamily="50" charset="0"/>
              </a:rPr>
              <a:t> de la </a:t>
            </a:r>
            <a:r>
              <a:rPr lang="fr-FR" sz="2200" b="1" noProof="1">
                <a:latin typeface="OCR A Extended" panose="02010509020102010303" pitchFamily="50" charset="0"/>
              </a:rPr>
              <a:t>présentation (CSS)</a:t>
            </a:r>
            <a:endParaRPr lang="fr-FR" sz="2200" noProof="1">
              <a:latin typeface="OCR A Extended" panose="02010509020102010303" pitchFamily="50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45676B4-AD58-8FDA-6E1F-9B282813F465}"/>
              </a:ext>
            </a:extLst>
          </p:cNvPr>
          <p:cNvSpPr/>
          <p:nvPr/>
        </p:nvSpPr>
        <p:spPr>
          <a:xfrm>
            <a:off x="1404256" y="718456"/>
            <a:ext cx="2259875" cy="74458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OCR A Extended" panose="02010509020102010303" pitchFamily="50" charset="0"/>
              </a:rPr>
              <a:t>What is CSS?</a:t>
            </a:r>
            <a:endParaRPr lang="fr-FR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13" name="Freeform 29">
            <a:extLst>
              <a:ext uri="{FF2B5EF4-FFF2-40B4-BE49-F238E27FC236}">
                <a16:creationId xmlns:a16="http://schemas.microsoft.com/office/drawing/2014/main" id="{F0BFF688-C683-D8CB-2A53-005036A894D2}"/>
              </a:ext>
            </a:extLst>
          </p:cNvPr>
          <p:cNvSpPr/>
          <p:nvPr/>
        </p:nvSpPr>
        <p:spPr>
          <a:xfrm flipH="1">
            <a:off x="3763869" y="966651"/>
            <a:ext cx="811463" cy="744583"/>
          </a:xfrm>
          <a:custGeom>
            <a:avLst/>
            <a:gdLst/>
            <a:ahLst/>
            <a:cxnLst/>
            <a:rect l="l" t="t" r="r" b="b"/>
            <a:pathLst>
              <a:path w="1224507" h="1188885">
                <a:moveTo>
                  <a:pt x="0" y="0"/>
                </a:moveTo>
                <a:lnTo>
                  <a:pt x="1224507" y="0"/>
                </a:lnTo>
                <a:lnTo>
                  <a:pt x="1224507" y="1188884"/>
                </a:lnTo>
                <a:lnTo>
                  <a:pt x="0" y="1188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A5EA17-70F5-3B6E-F821-A8BDCC62FC01}"/>
              </a:ext>
            </a:extLst>
          </p:cNvPr>
          <p:cNvSpPr/>
          <p:nvPr/>
        </p:nvSpPr>
        <p:spPr>
          <a:xfrm>
            <a:off x="5630091" y="1090746"/>
            <a:ext cx="5934892" cy="4878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noProof="1">
                <a:solidFill>
                  <a:schemeClr val="tx1"/>
                </a:solidFill>
                <a:highlight>
                  <a:srgbClr val="8195DA"/>
                </a:highlight>
                <a:latin typeface="OCR A Extended" panose="02010509020102010303" pitchFamily="50" charset="0"/>
              </a:rPr>
              <a:t>Fonctionnalités principales</a:t>
            </a:r>
          </a:p>
          <a:p>
            <a:endParaRPr lang="fr-FR" sz="2400" b="1" noProof="1">
              <a:solidFill>
                <a:schemeClr val="tx1"/>
              </a:solidFill>
              <a:latin typeface="OCR A Extended" panose="02010509020102010303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noProof="1">
                <a:solidFill>
                  <a:schemeClr val="tx1"/>
                </a:solidFill>
                <a:latin typeface="OCR A Extended" panose="02010509020102010303" pitchFamily="50" charset="0"/>
              </a:rPr>
              <a:t>Couleurs &amp; polices</a:t>
            </a:r>
            <a:r>
              <a:rPr lang="fr-FR" sz="2000" noProof="1">
                <a:solidFill>
                  <a:schemeClr val="tx1"/>
                </a:solidFill>
                <a:latin typeface="OCR A Extended" panose="02010509020102010303" pitchFamily="50" charset="0"/>
              </a:rPr>
              <a:t> → color, font-size, font-family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noProof="1">
                <a:solidFill>
                  <a:schemeClr val="tx1"/>
                </a:solidFill>
                <a:latin typeface="OCR A Extended" panose="02010509020102010303" pitchFamily="50" charset="0"/>
              </a:rPr>
              <a:t>Mise en page &amp; Positionnement</a:t>
            </a:r>
            <a:r>
              <a:rPr lang="fr-FR" sz="2000" noProof="1">
                <a:solidFill>
                  <a:schemeClr val="tx1"/>
                </a:solidFill>
                <a:latin typeface="OCR A Extended" panose="02010509020102010303" pitchFamily="50" charset="0"/>
              </a:rPr>
              <a:t> → margin, padding, display, flex,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noProof="1">
                <a:solidFill>
                  <a:schemeClr val="tx1"/>
                </a:solidFill>
                <a:latin typeface="OCR A Extended" panose="02010509020102010303" pitchFamily="50" charset="0"/>
              </a:rPr>
              <a:t>Design</a:t>
            </a:r>
            <a:r>
              <a:rPr lang="fr-FR" sz="2000" noProof="1">
                <a:solidFill>
                  <a:schemeClr val="tx1"/>
                </a:solidFill>
                <a:latin typeface="OCR A Extended" panose="02010509020102010303" pitchFamily="50" charset="0"/>
              </a:rPr>
              <a:t> </a:t>
            </a:r>
            <a:r>
              <a:rPr lang="fr-FR" sz="2000" b="1" noProof="1">
                <a:solidFill>
                  <a:schemeClr val="tx1"/>
                </a:solidFill>
                <a:latin typeface="OCR A Extended" panose="02010509020102010303" pitchFamily="50" charset="0"/>
              </a:rPr>
              <a:t>adaptatif</a:t>
            </a:r>
            <a:r>
              <a:rPr lang="fr-FR" sz="2000" noProof="1">
                <a:solidFill>
                  <a:schemeClr val="tx1"/>
                </a:solidFill>
                <a:latin typeface="OCR A Extended" panose="02010509020102010303" pitchFamily="50" charset="0"/>
              </a:rPr>
              <a:t>→ @media queries for mobile/desktop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noProof="1">
                <a:solidFill>
                  <a:schemeClr val="tx1"/>
                </a:solidFill>
                <a:latin typeface="OCR A Extended" panose="02010509020102010303" pitchFamily="50" charset="0"/>
              </a:rPr>
              <a:t>Animations</a:t>
            </a:r>
            <a:r>
              <a:rPr lang="fr-FR" sz="2000" noProof="1">
                <a:solidFill>
                  <a:schemeClr val="tx1"/>
                </a:solidFill>
                <a:latin typeface="OCR A Extended" panose="02010509020102010303" pitchFamily="50" charset="0"/>
              </a:rPr>
              <a:t> → transition, transform, keyframes</a:t>
            </a:r>
          </a:p>
          <a:p>
            <a:pPr algn="ctr"/>
            <a:endParaRPr lang="fr-FR" dirty="0"/>
          </a:p>
        </p:txBody>
      </p:sp>
      <p:grpSp>
        <p:nvGrpSpPr>
          <p:cNvPr id="16" name="Group 11">
            <a:extLst>
              <a:ext uri="{FF2B5EF4-FFF2-40B4-BE49-F238E27FC236}">
                <a16:creationId xmlns:a16="http://schemas.microsoft.com/office/drawing/2014/main" id="{67218318-1644-B592-9583-A0AB8CC095EB}"/>
              </a:ext>
            </a:extLst>
          </p:cNvPr>
          <p:cNvGrpSpPr/>
          <p:nvPr/>
        </p:nvGrpSpPr>
        <p:grpSpPr>
          <a:xfrm>
            <a:off x="5630091" y="5329646"/>
            <a:ext cx="5934892" cy="640079"/>
            <a:chOff x="0" y="-38100"/>
            <a:chExt cx="4601187" cy="210078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7C5A60CE-DFA7-3954-2CB9-4BD9DEE8DC92}"/>
                </a:ext>
              </a:extLst>
            </p:cNvPr>
            <p:cNvSpPr/>
            <p:nvPr/>
          </p:nvSpPr>
          <p:spPr>
            <a:xfrm>
              <a:off x="0" y="0"/>
              <a:ext cx="4601187" cy="171978"/>
            </a:xfrm>
            <a:custGeom>
              <a:avLst/>
              <a:gdLst/>
              <a:ahLst/>
              <a:cxnLst/>
              <a:rect l="l" t="t" r="r" b="b"/>
              <a:pathLst>
                <a:path w="4601187" h="171978">
                  <a:moveTo>
                    <a:pt x="0" y="0"/>
                  </a:moveTo>
                  <a:lnTo>
                    <a:pt x="4601187" y="0"/>
                  </a:lnTo>
                  <a:lnTo>
                    <a:pt x="4601187" y="171978"/>
                  </a:lnTo>
                  <a:lnTo>
                    <a:pt x="0" y="171978"/>
                  </a:lnTo>
                  <a:close/>
                </a:path>
              </a:pathLst>
            </a:custGeom>
            <a:solidFill>
              <a:srgbClr val="C0C0C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F8C40B9F-127F-EACB-1646-38B2FC58CF3D}"/>
                </a:ext>
              </a:extLst>
            </p:cNvPr>
            <p:cNvSpPr txBox="1"/>
            <p:nvPr/>
          </p:nvSpPr>
          <p:spPr>
            <a:xfrm>
              <a:off x="0" y="-38100"/>
              <a:ext cx="4601187" cy="210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9D3D26AC-8ED4-D6D6-4CCA-7D0DF7EA8859}"/>
              </a:ext>
            </a:extLst>
          </p:cNvPr>
          <p:cNvGrpSpPr/>
          <p:nvPr/>
        </p:nvGrpSpPr>
        <p:grpSpPr>
          <a:xfrm>
            <a:off x="5630091" y="5329646"/>
            <a:ext cx="465909" cy="640079"/>
            <a:chOff x="0" y="-38100"/>
            <a:chExt cx="198887" cy="210078"/>
          </a:xfrm>
        </p:grpSpPr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32B0A39-AA9D-7AE3-FBC2-AB0D6B14AC10}"/>
                </a:ext>
              </a:extLst>
            </p:cNvPr>
            <p:cNvSpPr/>
            <p:nvPr/>
          </p:nvSpPr>
          <p:spPr>
            <a:xfrm>
              <a:off x="0" y="0"/>
              <a:ext cx="198887" cy="171978"/>
            </a:xfrm>
            <a:custGeom>
              <a:avLst/>
              <a:gdLst/>
              <a:ahLst/>
              <a:cxnLst/>
              <a:rect l="l" t="t" r="r" b="b"/>
              <a:pathLst>
                <a:path w="198887" h="171978">
                  <a:moveTo>
                    <a:pt x="0" y="0"/>
                  </a:moveTo>
                  <a:lnTo>
                    <a:pt x="198887" y="0"/>
                  </a:lnTo>
                  <a:lnTo>
                    <a:pt x="198887" y="171978"/>
                  </a:lnTo>
                  <a:lnTo>
                    <a:pt x="0" y="171978"/>
                  </a:lnTo>
                  <a:close/>
                </a:path>
              </a:pathLst>
            </a:custGeom>
            <a:solidFill>
              <a:srgbClr val="C0C0C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77C0791D-74B6-290A-5AF6-AA9B9E4CE675}"/>
                </a:ext>
              </a:extLst>
            </p:cNvPr>
            <p:cNvSpPr txBox="1"/>
            <p:nvPr/>
          </p:nvSpPr>
          <p:spPr>
            <a:xfrm>
              <a:off x="0" y="-38100"/>
              <a:ext cx="198887" cy="210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FF18AC13-561D-C3B2-21E0-41CAA1961DB3}"/>
              </a:ext>
            </a:extLst>
          </p:cNvPr>
          <p:cNvSpPr/>
          <p:nvPr/>
        </p:nvSpPr>
        <p:spPr>
          <a:xfrm flipH="1">
            <a:off x="5702957" y="5542309"/>
            <a:ext cx="253705" cy="335977"/>
          </a:xfrm>
          <a:custGeom>
            <a:avLst/>
            <a:gdLst/>
            <a:ahLst/>
            <a:cxnLst/>
            <a:rect l="l" t="t" r="r" b="b"/>
            <a:pathLst>
              <a:path w="320173" h="427416">
                <a:moveTo>
                  <a:pt x="320174" y="0"/>
                </a:moveTo>
                <a:lnTo>
                  <a:pt x="0" y="0"/>
                </a:lnTo>
                <a:lnTo>
                  <a:pt x="0" y="427416"/>
                </a:lnTo>
                <a:lnTo>
                  <a:pt x="320174" y="427416"/>
                </a:lnTo>
                <a:lnTo>
                  <a:pt x="32017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4CABAE-B6BB-D87E-F582-4EB1F779D9EC}"/>
              </a:ext>
            </a:extLst>
          </p:cNvPr>
          <p:cNvGrpSpPr/>
          <p:nvPr/>
        </p:nvGrpSpPr>
        <p:grpSpPr>
          <a:xfrm>
            <a:off x="7558883" y="5329646"/>
            <a:ext cx="1062603" cy="640079"/>
            <a:chOff x="0" y="-38100"/>
            <a:chExt cx="334909" cy="21007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FE124B6-C5F7-062E-4024-E615FC85B759}"/>
                </a:ext>
              </a:extLst>
            </p:cNvPr>
            <p:cNvSpPr/>
            <p:nvPr/>
          </p:nvSpPr>
          <p:spPr>
            <a:xfrm>
              <a:off x="0" y="0"/>
              <a:ext cx="334909" cy="171978"/>
            </a:xfrm>
            <a:custGeom>
              <a:avLst/>
              <a:gdLst/>
              <a:ahLst/>
              <a:cxnLst/>
              <a:rect l="l" t="t" r="r" b="b"/>
              <a:pathLst>
                <a:path w="334909" h="171978">
                  <a:moveTo>
                    <a:pt x="0" y="0"/>
                  </a:moveTo>
                  <a:lnTo>
                    <a:pt x="334909" y="0"/>
                  </a:lnTo>
                  <a:lnTo>
                    <a:pt x="334909" y="171978"/>
                  </a:lnTo>
                  <a:lnTo>
                    <a:pt x="0" y="171978"/>
                  </a:lnTo>
                  <a:close/>
                </a:path>
              </a:pathLst>
            </a:custGeom>
            <a:solidFill>
              <a:srgbClr val="99999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440ADB-6286-5685-17D2-600385653092}"/>
                </a:ext>
              </a:extLst>
            </p:cNvPr>
            <p:cNvSpPr txBox="1"/>
            <p:nvPr/>
          </p:nvSpPr>
          <p:spPr>
            <a:xfrm>
              <a:off x="0" y="-38100"/>
              <a:ext cx="334909" cy="210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">
            <a:extLst>
              <a:ext uri="{FF2B5EF4-FFF2-40B4-BE49-F238E27FC236}">
                <a16:creationId xmlns:a16="http://schemas.microsoft.com/office/drawing/2014/main" id="{72598F0D-EA47-3AAE-090E-61A07FF1D84D}"/>
              </a:ext>
            </a:extLst>
          </p:cNvPr>
          <p:cNvGrpSpPr/>
          <p:nvPr/>
        </p:nvGrpSpPr>
        <p:grpSpPr>
          <a:xfrm>
            <a:off x="5630091" y="979714"/>
            <a:ext cx="5934892" cy="640079"/>
            <a:chOff x="0" y="-47625"/>
            <a:chExt cx="4601187" cy="299706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9A6269B1-FAF3-51B5-EA66-A215892ED501}"/>
                </a:ext>
              </a:extLst>
            </p:cNvPr>
            <p:cNvSpPr/>
            <p:nvPr/>
          </p:nvSpPr>
          <p:spPr>
            <a:xfrm>
              <a:off x="0" y="0"/>
              <a:ext cx="4601187" cy="252081"/>
            </a:xfrm>
            <a:custGeom>
              <a:avLst/>
              <a:gdLst/>
              <a:ahLst/>
              <a:cxnLst/>
              <a:rect l="l" t="t" r="r" b="b"/>
              <a:pathLst>
                <a:path w="4601187" h="252081">
                  <a:moveTo>
                    <a:pt x="0" y="0"/>
                  </a:moveTo>
                  <a:lnTo>
                    <a:pt x="4601187" y="0"/>
                  </a:lnTo>
                  <a:lnTo>
                    <a:pt x="4601187" y="252081"/>
                  </a:lnTo>
                  <a:lnTo>
                    <a:pt x="0" y="252081"/>
                  </a:lnTo>
                  <a:close/>
                </a:path>
              </a:pathLst>
            </a:custGeom>
            <a:solidFill>
              <a:srgbClr val="0057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5F359F51-1A78-C78F-E103-2ECF3FE6617E}"/>
                </a:ext>
              </a:extLst>
            </p:cNvPr>
            <p:cNvSpPr txBox="1"/>
            <p:nvPr/>
          </p:nvSpPr>
          <p:spPr>
            <a:xfrm>
              <a:off x="0" y="-47625"/>
              <a:ext cx="4601187" cy="299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F0A915A-8944-EE3F-A48F-7EEE3B6BE05B}"/>
              </a:ext>
            </a:extLst>
          </p:cNvPr>
          <p:cNvGrpSpPr/>
          <p:nvPr/>
        </p:nvGrpSpPr>
        <p:grpSpPr>
          <a:xfrm>
            <a:off x="10071462" y="1170809"/>
            <a:ext cx="1289113" cy="359600"/>
            <a:chOff x="5162246" y="3156186"/>
            <a:chExt cx="1867508" cy="545628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8214E2C-8C64-0D9F-D807-6ECF377EE836}"/>
                </a:ext>
              </a:extLst>
            </p:cNvPr>
            <p:cNvSpPr/>
            <p:nvPr/>
          </p:nvSpPr>
          <p:spPr>
            <a:xfrm>
              <a:off x="6484126" y="3156186"/>
              <a:ext cx="545628" cy="545628"/>
            </a:xfrm>
            <a:custGeom>
              <a:avLst/>
              <a:gdLst/>
              <a:ahLst/>
              <a:cxnLst/>
              <a:rect l="l" t="t" r="r" b="b"/>
              <a:pathLst>
                <a:path w="545628" h="545628">
                  <a:moveTo>
                    <a:pt x="0" y="0"/>
                  </a:moveTo>
                  <a:lnTo>
                    <a:pt x="545628" y="0"/>
                  </a:lnTo>
                  <a:lnTo>
                    <a:pt x="545628" y="545628"/>
                  </a:lnTo>
                  <a:lnTo>
                    <a:pt x="0" y="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CBCF51FA-E054-AF00-CBD3-7235827E0DE5}"/>
                </a:ext>
              </a:extLst>
            </p:cNvPr>
            <p:cNvSpPr/>
            <p:nvPr/>
          </p:nvSpPr>
          <p:spPr>
            <a:xfrm>
              <a:off x="5822174" y="3156186"/>
              <a:ext cx="545628" cy="545628"/>
            </a:xfrm>
            <a:custGeom>
              <a:avLst/>
              <a:gdLst/>
              <a:ahLst/>
              <a:cxnLst/>
              <a:rect l="l" t="t" r="r" b="b"/>
              <a:pathLst>
                <a:path w="545628" h="545628">
                  <a:moveTo>
                    <a:pt x="0" y="0"/>
                  </a:moveTo>
                  <a:lnTo>
                    <a:pt x="545628" y="0"/>
                  </a:lnTo>
                  <a:lnTo>
                    <a:pt x="545628" y="545628"/>
                  </a:lnTo>
                  <a:lnTo>
                    <a:pt x="0" y="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AB8097FF-EF11-7360-F772-D8AA151D5AD7}"/>
                </a:ext>
              </a:extLst>
            </p:cNvPr>
            <p:cNvSpPr/>
            <p:nvPr/>
          </p:nvSpPr>
          <p:spPr>
            <a:xfrm>
              <a:off x="5162246" y="3156186"/>
              <a:ext cx="545628" cy="545628"/>
            </a:xfrm>
            <a:custGeom>
              <a:avLst/>
              <a:gdLst/>
              <a:ahLst/>
              <a:cxnLst/>
              <a:rect l="l" t="t" r="r" b="b"/>
              <a:pathLst>
                <a:path w="545628" h="545628">
                  <a:moveTo>
                    <a:pt x="0" y="0"/>
                  </a:moveTo>
                  <a:lnTo>
                    <a:pt x="545628" y="0"/>
                  </a:lnTo>
                  <a:lnTo>
                    <a:pt x="545628" y="545628"/>
                  </a:lnTo>
                  <a:lnTo>
                    <a:pt x="0" y="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8897120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13BDB-2EDC-35FF-016F-5E075048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CD54816B-B7EA-9207-8BAC-F1F7D9078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einture abstraite blanche et bleue">
            <a:extLst>
              <a:ext uri="{FF2B5EF4-FFF2-40B4-BE49-F238E27FC236}">
                <a16:creationId xmlns:a16="http://schemas.microsoft.com/office/drawing/2014/main" id="{6B1122D3-0E09-5D32-88EC-6649F94F8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at Time I Tried Browsing the Web Without CSS | CSS-Tricks">
            <a:extLst>
              <a:ext uri="{FF2B5EF4-FFF2-40B4-BE49-F238E27FC236}">
                <a16:creationId xmlns:a16="http://schemas.microsoft.com/office/drawing/2014/main" id="{2F2C9D8D-0E2B-3C58-EBDF-F31951BB6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t="18300" r="52534" b="10718"/>
          <a:stretch>
            <a:fillRect/>
          </a:stretch>
        </p:blipFill>
        <p:spPr bwMode="auto">
          <a:xfrm>
            <a:off x="502257" y="484789"/>
            <a:ext cx="5405362" cy="3387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5">
                <a:lumMod val="5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52" name="Picture 4" descr="That Time I Tried Browsing the Web Without CSS | CSS-Tricks">
            <a:extLst>
              <a:ext uri="{FF2B5EF4-FFF2-40B4-BE49-F238E27FC236}">
                <a16:creationId xmlns:a16="http://schemas.microsoft.com/office/drawing/2014/main" id="{F0F23600-EDF8-F401-06FB-F518B503A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2" t="18072" r="3090" b="10946"/>
          <a:stretch>
            <a:fillRect/>
          </a:stretch>
        </p:blipFill>
        <p:spPr bwMode="auto">
          <a:xfrm>
            <a:off x="6284383" y="484789"/>
            <a:ext cx="5344696" cy="3387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5">
                <a:lumMod val="5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E11285B7-5F0C-16F8-4D39-F5C3FC5EA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356" y="4672525"/>
            <a:ext cx="9057288" cy="1384995"/>
          </a:xfrm>
          <a:prstGeom prst="rect">
            <a:avLst/>
          </a:prstGeom>
          <a:solidFill>
            <a:schemeClr val="tx2">
              <a:lumMod val="10000"/>
              <a:lumOff val="90000"/>
              <a:alpha val="3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CR A Extended" panose="02010509020102010303" pitchFamily="50" charset="0"/>
              </a:rPr>
              <a:t>Exemple : La page d’accueil de Wikipédia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CR A Extended" panose="02010509020102010303" pitchFamily="50" charset="0"/>
              </a:rPr>
              <a:t>avec CSS (à gauche)</a:t>
            </a:r>
            <a:br>
              <a:rPr kumimoji="0" lang="fr-FR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CR A Extended" panose="02010509020102010303" pitchFamily="50" charset="0"/>
              </a:rPr>
            </a:br>
            <a:r>
              <a:rPr kumimoji="0" lang="fr-FR" altLang="fr-F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CR A Extended" panose="02010509020102010303" pitchFamily="50" charset="0"/>
              </a:rPr>
              <a:t>et sans CSS (à droite).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93618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F2BE-4541-9C00-358C-D11E3CA3D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66ADB241-3B93-F138-2D49-FA8A47738ED4}"/>
              </a:ext>
            </a:extLst>
          </p:cNvPr>
          <p:cNvSpPr>
            <a:spLocks/>
          </p:cNvSpPr>
          <p:nvPr/>
        </p:nvSpPr>
        <p:spPr>
          <a:xfrm>
            <a:off x="2965174" y="298174"/>
            <a:ext cx="6261652" cy="6261652"/>
          </a:xfrm>
          <a:prstGeom prst="ellipse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AAE7F8-00F4-9A98-F35B-35E77797797C}"/>
              </a:ext>
            </a:extLst>
          </p:cNvPr>
          <p:cNvSpPr txBox="1"/>
          <p:nvPr/>
        </p:nvSpPr>
        <p:spPr>
          <a:xfrm>
            <a:off x="3677478" y="3500262"/>
            <a:ext cx="48370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  <a:latin typeface="OCR A Extended" panose="02010509020102010303" pitchFamily="50" charset="0"/>
              </a:rPr>
              <a:t>Git et GitHub</a:t>
            </a:r>
          </a:p>
        </p:txBody>
      </p:sp>
      <p:pic>
        <p:nvPicPr>
          <p:cNvPr id="14338" name="Picture 2" descr="Code Notion Icon">
            <a:extLst>
              <a:ext uri="{FF2B5EF4-FFF2-40B4-BE49-F238E27FC236}">
                <a16:creationId xmlns:a16="http://schemas.microsoft.com/office/drawing/2014/main" id="{F908DA0D-B226-3CF2-86AA-8A8BDDCC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23408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2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94D34-CD68-5B18-25B4-C26E69479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75E9F464-65C1-C535-4E08-38E03560B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llustration de lumière violette et rose">
            <a:extLst>
              <a:ext uri="{FF2B5EF4-FFF2-40B4-BE49-F238E27FC236}">
                <a16:creationId xmlns:a16="http://schemas.microsoft.com/office/drawing/2014/main" id="{B646A82E-FC6E-A31C-B495-37337D498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AF819997-1B22-C1B4-5F82-9FB706870270}"/>
              </a:ext>
            </a:extLst>
          </p:cNvPr>
          <p:cNvSpPr>
            <a:spLocks/>
          </p:cNvSpPr>
          <p:nvPr/>
        </p:nvSpPr>
        <p:spPr>
          <a:xfrm>
            <a:off x="-969264" y="-3642360"/>
            <a:ext cx="14136624" cy="1413662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89CF6AF-96F0-525F-CC32-8E82F8DE345F}"/>
              </a:ext>
            </a:extLst>
          </p:cNvPr>
          <p:cNvSpPr txBox="1"/>
          <p:nvPr/>
        </p:nvSpPr>
        <p:spPr>
          <a:xfrm>
            <a:off x="1357086" y="2088493"/>
            <a:ext cx="9477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>
                <a:solidFill>
                  <a:schemeClr val="bg1"/>
                </a:solidFill>
                <a:latin typeface="OCR A Extended" panose="02010509020102010303" pitchFamily="50" charset="0"/>
              </a:rPr>
              <a:t>Git et GitHub</a:t>
            </a:r>
          </a:p>
        </p:txBody>
      </p:sp>
      <p:pic>
        <p:nvPicPr>
          <p:cNvPr id="13314" name="Picture 2" descr="Code Notion Icon">
            <a:extLst>
              <a:ext uri="{FF2B5EF4-FFF2-40B4-BE49-F238E27FC236}">
                <a16:creationId xmlns:a16="http://schemas.microsoft.com/office/drawing/2014/main" id="{73D2B0BA-4935-0422-E386-45B0EA19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268" y="440055"/>
            <a:ext cx="1815465" cy="181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85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BC554-4D7F-A2D1-9917-89566C641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4E6E9B4-8D29-9A93-FA9F-8FFA20387108}"/>
              </a:ext>
            </a:extLst>
          </p:cNvPr>
          <p:cNvSpPr/>
          <p:nvPr/>
        </p:nvSpPr>
        <p:spPr>
          <a:xfrm>
            <a:off x="5630091" y="4502749"/>
            <a:ext cx="3930791" cy="1981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https://www.google.com/url?sa=t&amp;source=web&amp;rct=j&amp;url=https%3A%2F%2Fstevenwilliamalexander.wordpress.com%2F2017%2F07%2F26%2Fwhy-you-should-use-git-command-line%2F&amp;ved=0CBUQjRxqFwoTCPDdyZyl2pEDFQAAAAAdAAAAABAH&amp;opi=89978449</a:t>
            </a:r>
          </a:p>
        </p:txBody>
      </p:sp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C7579ED4-95FB-99C2-29A0-8D0F29D3A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llustration de lumière violette et rose">
            <a:extLst>
              <a:ext uri="{FF2B5EF4-FFF2-40B4-BE49-F238E27FC236}">
                <a16:creationId xmlns:a16="http://schemas.microsoft.com/office/drawing/2014/main" id="{BAA46BD5-83CB-3C6E-09E7-1608B2D09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D989211-45E4-EB2D-E58B-B56DD5E727B1}"/>
              </a:ext>
            </a:extLst>
          </p:cNvPr>
          <p:cNvSpPr/>
          <p:nvPr/>
        </p:nvSpPr>
        <p:spPr>
          <a:xfrm>
            <a:off x="580571" y="415547"/>
            <a:ext cx="11030858" cy="1974265"/>
          </a:xfrm>
          <a:prstGeom prst="roundRect">
            <a:avLst/>
          </a:prstGeom>
          <a:solidFill>
            <a:schemeClr val="lt1">
              <a:alpha val="38000"/>
            </a:schemeClr>
          </a:solidFill>
          <a:ln w="666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200" dirty="0">
                <a:latin typeface="OCR A Extended" panose="02010509020102010303" pitchFamily="50" charset="0"/>
              </a:rPr>
              <a:t>Git est un </a:t>
            </a:r>
            <a:r>
              <a:rPr lang="fr-FR" sz="2200" b="1" dirty="0">
                <a:latin typeface="OCR A Extended" panose="02010509020102010303" pitchFamily="50" charset="0"/>
              </a:rPr>
              <a:t>système de contrôle de versions</a:t>
            </a:r>
          </a:p>
          <a:p>
            <a:pPr algn="ctr"/>
            <a:r>
              <a:rPr lang="fr-FR" sz="2200" dirty="0">
                <a:latin typeface="OCR A Extended" panose="02010509020102010303" pitchFamily="50" charset="0"/>
              </a:rPr>
              <a:t>Il permet de </a:t>
            </a:r>
            <a:r>
              <a:rPr lang="fr-FR" sz="2200" b="1" dirty="0">
                <a:latin typeface="OCR A Extended" panose="02010509020102010303" pitchFamily="50" charset="0"/>
              </a:rPr>
              <a:t>suivre les modifications</a:t>
            </a:r>
            <a:r>
              <a:rPr lang="fr-FR" sz="2200" dirty="0">
                <a:latin typeface="OCR A Extended" panose="02010509020102010303" pitchFamily="50" charset="0"/>
              </a:rPr>
              <a:t> du code source</a:t>
            </a:r>
          </a:p>
          <a:p>
            <a:pPr algn="ctr"/>
            <a:r>
              <a:rPr lang="fr-FR" sz="2200" dirty="0">
                <a:latin typeface="OCR A Extended" panose="02010509020102010303" pitchFamily="50" charset="0"/>
              </a:rPr>
              <a:t>Il aide à </a:t>
            </a:r>
            <a:r>
              <a:rPr lang="fr-FR" sz="2200" b="1" dirty="0">
                <a:latin typeface="OCR A Extended" panose="02010509020102010303" pitchFamily="50" charset="0"/>
              </a:rPr>
              <a:t>sauvegarder des versions</a:t>
            </a:r>
            <a:r>
              <a:rPr lang="fr-FR" sz="2200" dirty="0">
                <a:latin typeface="OCR A Extended" panose="02010509020102010303" pitchFamily="50" charset="0"/>
              </a:rPr>
              <a:t>, </a:t>
            </a:r>
            <a:r>
              <a:rPr lang="fr-FR" sz="2200" b="1" dirty="0">
                <a:latin typeface="OCR A Extended" panose="02010509020102010303" pitchFamily="50" charset="0"/>
              </a:rPr>
              <a:t>annuler des changements</a:t>
            </a:r>
            <a:r>
              <a:rPr lang="fr-FR" sz="2200" dirty="0">
                <a:latin typeface="OCR A Extended" panose="02010509020102010303" pitchFamily="50" charset="0"/>
              </a:rPr>
              <a:t> et </a:t>
            </a:r>
            <a:r>
              <a:rPr lang="fr-FR" sz="2200" b="1" dirty="0">
                <a:latin typeface="OCR A Extended" panose="02010509020102010303" pitchFamily="50" charset="0"/>
              </a:rPr>
              <a:t>travailler en équipe</a:t>
            </a:r>
          </a:p>
          <a:p>
            <a:pPr algn="ctr"/>
            <a:r>
              <a:rPr lang="fr-FR" sz="2200" dirty="0">
                <a:latin typeface="OCR A Extended" panose="02010509020102010303" pitchFamily="50" charset="0"/>
              </a:rPr>
              <a:t>Git fonctionne </a:t>
            </a:r>
            <a:r>
              <a:rPr lang="fr-FR" sz="2200" b="1" dirty="0">
                <a:latin typeface="OCR A Extended" panose="02010509020102010303" pitchFamily="50" charset="0"/>
              </a:rPr>
              <a:t>localement</a:t>
            </a:r>
            <a:r>
              <a:rPr lang="fr-FR" sz="2200" dirty="0">
                <a:latin typeface="OCR A Extended" panose="02010509020102010303" pitchFamily="50" charset="0"/>
              </a:rPr>
              <a:t> sur l’ordinateur</a:t>
            </a:r>
          </a:p>
        </p:txBody>
      </p:sp>
      <p:pic>
        <p:nvPicPr>
          <p:cNvPr id="3087" name="Picture 15" descr="The First 10 Git Commands I Type in Every New Project (and Why They Matter)  | by Sanjeevani Bhandari | JavaScript in Plain English">
            <a:extLst>
              <a:ext uri="{FF2B5EF4-FFF2-40B4-BE49-F238E27FC236}">
                <a16:creationId xmlns:a16="http://schemas.microsoft.com/office/drawing/2014/main" id="{EAD14FA7-91A2-9B3C-720F-19030F8B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" y="2875133"/>
            <a:ext cx="7570304" cy="325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1">
            <a:extLst>
              <a:ext uri="{FF2B5EF4-FFF2-40B4-BE49-F238E27FC236}">
                <a16:creationId xmlns:a16="http://schemas.microsoft.com/office/drawing/2014/main" id="{893958B1-D4D0-9BB2-677C-1492746BF73A}"/>
              </a:ext>
            </a:extLst>
          </p:cNvPr>
          <p:cNvGrpSpPr/>
          <p:nvPr/>
        </p:nvGrpSpPr>
        <p:grpSpPr>
          <a:xfrm>
            <a:off x="627016" y="5586862"/>
            <a:ext cx="7570303" cy="640079"/>
            <a:chOff x="0" y="-38100"/>
            <a:chExt cx="4601187" cy="210078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27E66B9-678A-1398-D9C5-02A3FA15C1B7}"/>
                </a:ext>
              </a:extLst>
            </p:cNvPr>
            <p:cNvSpPr/>
            <p:nvPr/>
          </p:nvSpPr>
          <p:spPr>
            <a:xfrm>
              <a:off x="0" y="0"/>
              <a:ext cx="4601187" cy="171978"/>
            </a:xfrm>
            <a:custGeom>
              <a:avLst/>
              <a:gdLst/>
              <a:ahLst/>
              <a:cxnLst/>
              <a:rect l="l" t="t" r="r" b="b"/>
              <a:pathLst>
                <a:path w="4601187" h="171978">
                  <a:moveTo>
                    <a:pt x="0" y="0"/>
                  </a:moveTo>
                  <a:lnTo>
                    <a:pt x="4601187" y="0"/>
                  </a:lnTo>
                  <a:lnTo>
                    <a:pt x="4601187" y="171978"/>
                  </a:lnTo>
                  <a:lnTo>
                    <a:pt x="0" y="171978"/>
                  </a:lnTo>
                  <a:close/>
                </a:path>
              </a:pathLst>
            </a:custGeom>
            <a:solidFill>
              <a:srgbClr val="C0C0C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BCB0AEDF-6EE2-E7CA-0941-0DB12CB8F7C4}"/>
                </a:ext>
              </a:extLst>
            </p:cNvPr>
            <p:cNvSpPr txBox="1"/>
            <p:nvPr/>
          </p:nvSpPr>
          <p:spPr>
            <a:xfrm>
              <a:off x="0" y="-38100"/>
              <a:ext cx="4601187" cy="210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CB172C32-FC03-D50D-7199-968AC9792383}"/>
              </a:ext>
            </a:extLst>
          </p:cNvPr>
          <p:cNvGrpSpPr/>
          <p:nvPr/>
        </p:nvGrpSpPr>
        <p:grpSpPr>
          <a:xfrm>
            <a:off x="627014" y="5582353"/>
            <a:ext cx="465909" cy="640079"/>
            <a:chOff x="0" y="-38100"/>
            <a:chExt cx="198887" cy="210078"/>
          </a:xfrm>
        </p:grpSpPr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D7678AC-1E9D-CE96-AC1B-096DDBCADBB0}"/>
                </a:ext>
              </a:extLst>
            </p:cNvPr>
            <p:cNvSpPr/>
            <p:nvPr/>
          </p:nvSpPr>
          <p:spPr>
            <a:xfrm>
              <a:off x="0" y="0"/>
              <a:ext cx="198887" cy="171978"/>
            </a:xfrm>
            <a:custGeom>
              <a:avLst/>
              <a:gdLst/>
              <a:ahLst/>
              <a:cxnLst/>
              <a:rect l="l" t="t" r="r" b="b"/>
              <a:pathLst>
                <a:path w="198887" h="171978">
                  <a:moveTo>
                    <a:pt x="0" y="0"/>
                  </a:moveTo>
                  <a:lnTo>
                    <a:pt x="198887" y="0"/>
                  </a:lnTo>
                  <a:lnTo>
                    <a:pt x="198887" y="171978"/>
                  </a:lnTo>
                  <a:lnTo>
                    <a:pt x="0" y="171978"/>
                  </a:lnTo>
                  <a:close/>
                </a:path>
              </a:pathLst>
            </a:custGeom>
            <a:solidFill>
              <a:srgbClr val="C0C0C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624A8289-0B57-3A25-6C0A-D783D169D829}"/>
                </a:ext>
              </a:extLst>
            </p:cNvPr>
            <p:cNvSpPr txBox="1"/>
            <p:nvPr/>
          </p:nvSpPr>
          <p:spPr>
            <a:xfrm>
              <a:off x="0" y="-38100"/>
              <a:ext cx="198887" cy="210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741468F6-7629-60E3-13D0-AA74FC489C6E}"/>
              </a:ext>
            </a:extLst>
          </p:cNvPr>
          <p:cNvSpPr/>
          <p:nvPr/>
        </p:nvSpPr>
        <p:spPr>
          <a:xfrm flipH="1">
            <a:off x="675793" y="5805735"/>
            <a:ext cx="253705" cy="335977"/>
          </a:xfrm>
          <a:custGeom>
            <a:avLst/>
            <a:gdLst/>
            <a:ahLst/>
            <a:cxnLst/>
            <a:rect l="l" t="t" r="r" b="b"/>
            <a:pathLst>
              <a:path w="320173" h="427416">
                <a:moveTo>
                  <a:pt x="320174" y="0"/>
                </a:moveTo>
                <a:lnTo>
                  <a:pt x="0" y="0"/>
                </a:lnTo>
                <a:lnTo>
                  <a:pt x="0" y="427416"/>
                </a:lnTo>
                <a:lnTo>
                  <a:pt x="320174" y="427416"/>
                </a:lnTo>
                <a:lnTo>
                  <a:pt x="3201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104B49B-A143-A867-42C3-6A5FB86E154E}"/>
              </a:ext>
            </a:extLst>
          </p:cNvPr>
          <p:cNvGrpSpPr/>
          <p:nvPr/>
        </p:nvGrpSpPr>
        <p:grpSpPr>
          <a:xfrm>
            <a:off x="2536827" y="5586862"/>
            <a:ext cx="1062603" cy="640079"/>
            <a:chOff x="0" y="-38100"/>
            <a:chExt cx="334909" cy="210078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2B84885-FB06-49B0-BDB4-23CC1CA2D74D}"/>
                </a:ext>
              </a:extLst>
            </p:cNvPr>
            <p:cNvSpPr/>
            <p:nvPr/>
          </p:nvSpPr>
          <p:spPr>
            <a:xfrm>
              <a:off x="0" y="0"/>
              <a:ext cx="334909" cy="171978"/>
            </a:xfrm>
            <a:custGeom>
              <a:avLst/>
              <a:gdLst/>
              <a:ahLst/>
              <a:cxnLst/>
              <a:rect l="l" t="t" r="r" b="b"/>
              <a:pathLst>
                <a:path w="334909" h="171978">
                  <a:moveTo>
                    <a:pt x="0" y="0"/>
                  </a:moveTo>
                  <a:lnTo>
                    <a:pt x="334909" y="0"/>
                  </a:lnTo>
                  <a:lnTo>
                    <a:pt x="334909" y="171978"/>
                  </a:lnTo>
                  <a:lnTo>
                    <a:pt x="0" y="171978"/>
                  </a:lnTo>
                  <a:close/>
                </a:path>
              </a:pathLst>
            </a:custGeom>
            <a:solidFill>
              <a:srgbClr val="99999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DEC34009-C8E6-F823-FF9F-BACD7E5BD60B}"/>
                </a:ext>
              </a:extLst>
            </p:cNvPr>
            <p:cNvSpPr txBox="1"/>
            <p:nvPr/>
          </p:nvSpPr>
          <p:spPr>
            <a:xfrm>
              <a:off x="0" y="-38100"/>
              <a:ext cx="334909" cy="210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770B398-A9B2-9368-5C0E-39F35E431A53}"/>
              </a:ext>
            </a:extLst>
          </p:cNvPr>
          <p:cNvSpPr/>
          <p:nvPr/>
        </p:nvSpPr>
        <p:spPr>
          <a:xfrm>
            <a:off x="627017" y="2875133"/>
            <a:ext cx="7523858" cy="553867"/>
          </a:xfrm>
          <a:prstGeom prst="rect">
            <a:avLst/>
          </a:prstGeom>
          <a:solidFill>
            <a:srgbClr val="6660B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noProof="1">
                <a:solidFill>
                  <a:schemeClr val="bg2"/>
                </a:solidFill>
                <a:latin typeface="OCR A Extended" panose="02010509020102010303" pitchFamily="50" charset="0"/>
              </a:rPr>
              <a:t>Commands</a:t>
            </a:r>
            <a:endParaRPr lang="fr-FR" b="1" dirty="0">
              <a:solidFill>
                <a:schemeClr val="bg2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924027F-4AF2-B127-354A-EB58D93A0120}"/>
              </a:ext>
            </a:extLst>
          </p:cNvPr>
          <p:cNvGrpSpPr/>
          <p:nvPr/>
        </p:nvGrpSpPr>
        <p:grpSpPr>
          <a:xfrm>
            <a:off x="6611505" y="2972266"/>
            <a:ext cx="1289113" cy="359600"/>
            <a:chOff x="5162246" y="3156186"/>
            <a:chExt cx="1867508" cy="545628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95832DD-FB25-ED61-30D0-E0B4CB3FE0C5}"/>
                </a:ext>
              </a:extLst>
            </p:cNvPr>
            <p:cNvSpPr/>
            <p:nvPr/>
          </p:nvSpPr>
          <p:spPr>
            <a:xfrm>
              <a:off x="6484126" y="3156186"/>
              <a:ext cx="545628" cy="545628"/>
            </a:xfrm>
            <a:custGeom>
              <a:avLst/>
              <a:gdLst/>
              <a:ahLst/>
              <a:cxnLst/>
              <a:rect l="l" t="t" r="r" b="b"/>
              <a:pathLst>
                <a:path w="545628" h="545628">
                  <a:moveTo>
                    <a:pt x="0" y="0"/>
                  </a:moveTo>
                  <a:lnTo>
                    <a:pt x="545628" y="0"/>
                  </a:lnTo>
                  <a:lnTo>
                    <a:pt x="545628" y="545628"/>
                  </a:lnTo>
                  <a:lnTo>
                    <a:pt x="0" y="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96620761-AF43-02EB-AD82-F55AE5D8F7BA}"/>
                </a:ext>
              </a:extLst>
            </p:cNvPr>
            <p:cNvSpPr/>
            <p:nvPr/>
          </p:nvSpPr>
          <p:spPr>
            <a:xfrm>
              <a:off x="5822174" y="3156186"/>
              <a:ext cx="545628" cy="545628"/>
            </a:xfrm>
            <a:custGeom>
              <a:avLst/>
              <a:gdLst/>
              <a:ahLst/>
              <a:cxnLst/>
              <a:rect l="l" t="t" r="r" b="b"/>
              <a:pathLst>
                <a:path w="545628" h="545628">
                  <a:moveTo>
                    <a:pt x="0" y="0"/>
                  </a:moveTo>
                  <a:lnTo>
                    <a:pt x="545628" y="0"/>
                  </a:lnTo>
                  <a:lnTo>
                    <a:pt x="545628" y="545628"/>
                  </a:lnTo>
                  <a:lnTo>
                    <a:pt x="0" y="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D23611C0-43FF-9696-BAD7-38D39A63C64A}"/>
                </a:ext>
              </a:extLst>
            </p:cNvPr>
            <p:cNvSpPr/>
            <p:nvPr/>
          </p:nvSpPr>
          <p:spPr>
            <a:xfrm>
              <a:off x="5162246" y="3156186"/>
              <a:ext cx="545628" cy="545628"/>
            </a:xfrm>
            <a:custGeom>
              <a:avLst/>
              <a:gdLst/>
              <a:ahLst/>
              <a:cxnLst/>
              <a:rect l="l" t="t" r="r" b="b"/>
              <a:pathLst>
                <a:path w="545628" h="545628">
                  <a:moveTo>
                    <a:pt x="0" y="0"/>
                  </a:moveTo>
                  <a:lnTo>
                    <a:pt x="545628" y="0"/>
                  </a:lnTo>
                  <a:lnTo>
                    <a:pt x="545628" y="545628"/>
                  </a:lnTo>
                  <a:lnTo>
                    <a:pt x="0" y="54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2" name="Freeform 30">
            <a:extLst>
              <a:ext uri="{FF2B5EF4-FFF2-40B4-BE49-F238E27FC236}">
                <a16:creationId xmlns:a16="http://schemas.microsoft.com/office/drawing/2014/main" id="{DCFEF699-E114-CCB1-ECE3-15A5CE37F58B}"/>
              </a:ext>
            </a:extLst>
          </p:cNvPr>
          <p:cNvSpPr/>
          <p:nvPr/>
        </p:nvSpPr>
        <p:spPr>
          <a:xfrm>
            <a:off x="7961950" y="5408629"/>
            <a:ext cx="640554" cy="1090726"/>
          </a:xfrm>
          <a:custGeom>
            <a:avLst/>
            <a:gdLst/>
            <a:ahLst/>
            <a:cxnLst/>
            <a:rect l="l" t="t" r="r" b="b"/>
            <a:pathLst>
              <a:path w="640554" h="1090726">
                <a:moveTo>
                  <a:pt x="0" y="0"/>
                </a:moveTo>
                <a:lnTo>
                  <a:pt x="640553" y="0"/>
                </a:lnTo>
                <a:lnTo>
                  <a:pt x="640553" y="1090726"/>
                </a:lnTo>
                <a:lnTo>
                  <a:pt x="0" y="10907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3FC10D2-80B8-62B5-2BAE-F941800943D6}"/>
              </a:ext>
            </a:extLst>
          </p:cNvPr>
          <p:cNvGrpSpPr/>
          <p:nvPr/>
        </p:nvGrpSpPr>
        <p:grpSpPr>
          <a:xfrm>
            <a:off x="8316076" y="2772752"/>
            <a:ext cx="3440495" cy="3669701"/>
            <a:chOff x="3856289" y="857730"/>
            <a:chExt cx="4479423" cy="5142540"/>
          </a:xfrm>
          <a:effectLst/>
        </p:grpSpPr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2F0A591-B62E-58AA-6E78-A135AAB16C9F}"/>
                </a:ext>
              </a:extLst>
            </p:cNvPr>
            <p:cNvSpPr/>
            <p:nvPr/>
          </p:nvSpPr>
          <p:spPr>
            <a:xfrm>
              <a:off x="3856289" y="857730"/>
              <a:ext cx="2986282" cy="2986282"/>
            </a:xfrm>
            <a:custGeom>
              <a:avLst/>
              <a:gdLst/>
              <a:ahLst/>
              <a:cxnLst/>
              <a:rect l="l" t="t" r="r" b="b"/>
              <a:pathLst>
                <a:path w="2986282" h="2986282">
                  <a:moveTo>
                    <a:pt x="0" y="0"/>
                  </a:moveTo>
                  <a:lnTo>
                    <a:pt x="2986282" y="0"/>
                  </a:lnTo>
                  <a:lnTo>
                    <a:pt x="2986282" y="2986282"/>
                  </a:lnTo>
                  <a:lnTo>
                    <a:pt x="0" y="2986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w="31750"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AD6BAB4-95C2-675B-A291-3CFC56C1A9B0}"/>
                </a:ext>
              </a:extLst>
            </p:cNvPr>
            <p:cNvSpPr/>
            <p:nvPr/>
          </p:nvSpPr>
          <p:spPr>
            <a:xfrm>
              <a:off x="4248977" y="1718610"/>
              <a:ext cx="2200907" cy="1264521"/>
            </a:xfrm>
            <a:custGeom>
              <a:avLst/>
              <a:gdLst/>
              <a:ahLst/>
              <a:cxnLst/>
              <a:rect l="l" t="t" r="r" b="b"/>
              <a:pathLst>
                <a:path w="2200907" h="1264521">
                  <a:moveTo>
                    <a:pt x="0" y="0"/>
                  </a:moveTo>
                  <a:lnTo>
                    <a:pt x="2200907" y="0"/>
                  </a:lnTo>
                  <a:lnTo>
                    <a:pt x="2200907" y="1264522"/>
                  </a:lnTo>
                  <a:lnTo>
                    <a:pt x="0" y="1264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  <a:ln w="31750"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22398155-5E83-1A35-2CC1-D86C93696356}"/>
                </a:ext>
              </a:extLst>
            </p:cNvPr>
            <p:cNvSpPr/>
            <p:nvPr/>
          </p:nvSpPr>
          <p:spPr>
            <a:xfrm>
              <a:off x="5349430" y="3013988"/>
              <a:ext cx="2986282" cy="2986282"/>
            </a:xfrm>
            <a:custGeom>
              <a:avLst/>
              <a:gdLst/>
              <a:ahLst/>
              <a:cxnLst/>
              <a:rect l="l" t="t" r="r" b="b"/>
              <a:pathLst>
                <a:path w="2986282" h="2986282">
                  <a:moveTo>
                    <a:pt x="0" y="0"/>
                  </a:moveTo>
                  <a:lnTo>
                    <a:pt x="2986282" y="0"/>
                  </a:lnTo>
                  <a:lnTo>
                    <a:pt x="2986282" y="2986282"/>
                  </a:lnTo>
                  <a:lnTo>
                    <a:pt x="0" y="2986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w="31750"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D0E69F4D-A23C-7268-8D8C-835E31131A15}"/>
                </a:ext>
              </a:extLst>
            </p:cNvPr>
            <p:cNvSpPr/>
            <p:nvPr/>
          </p:nvSpPr>
          <p:spPr>
            <a:xfrm>
              <a:off x="6071801" y="3528091"/>
              <a:ext cx="1541540" cy="1958076"/>
            </a:xfrm>
            <a:custGeom>
              <a:avLst/>
              <a:gdLst/>
              <a:ahLst/>
              <a:cxnLst/>
              <a:rect l="l" t="t" r="r" b="b"/>
              <a:pathLst>
                <a:path w="1541540" h="1958076">
                  <a:moveTo>
                    <a:pt x="0" y="0"/>
                  </a:moveTo>
                  <a:lnTo>
                    <a:pt x="1541540" y="0"/>
                  </a:lnTo>
                  <a:lnTo>
                    <a:pt x="1541540" y="1958076"/>
                  </a:lnTo>
                  <a:lnTo>
                    <a:pt x="0" y="1958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  <a:ln w="31750">
              <a:noFill/>
            </a:ln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0574241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2F30-DE76-DFA0-3BA0-72545EB45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BE29A02F-229E-05F6-9022-2F67D2663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llustration de lumière violette et rose">
            <a:extLst>
              <a:ext uri="{FF2B5EF4-FFF2-40B4-BE49-F238E27FC236}">
                <a16:creationId xmlns:a16="http://schemas.microsoft.com/office/drawing/2014/main" id="{B3CEBF42-AA90-C8AA-4872-555D762E2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CF3F456-A1D8-0222-997C-F7938FCAAB9B}"/>
              </a:ext>
            </a:extLst>
          </p:cNvPr>
          <p:cNvSpPr/>
          <p:nvPr/>
        </p:nvSpPr>
        <p:spPr>
          <a:xfrm>
            <a:off x="470545" y="4694247"/>
            <a:ext cx="8712878" cy="1443942"/>
          </a:xfrm>
          <a:prstGeom prst="roundRect">
            <a:avLst/>
          </a:prstGeom>
          <a:solidFill>
            <a:schemeClr val="lt1">
              <a:alpha val="5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OCR A Extended" panose="02010509020102010303" pitchFamily="50" charset="0"/>
              </a:rPr>
              <a:t>GitHub utilise Git et ajoute :</a:t>
            </a:r>
          </a:p>
          <a:p>
            <a:pPr algn="ctr"/>
            <a:r>
              <a:rPr lang="fr-FR" dirty="0">
                <a:latin typeface="OCR A Extended" panose="02010509020102010303" pitchFamily="50" charset="0"/>
              </a:rPr>
              <a:t>Une interface web</a:t>
            </a:r>
          </a:p>
          <a:p>
            <a:pPr algn="ctr"/>
            <a:r>
              <a:rPr lang="fr-FR" dirty="0">
                <a:latin typeface="OCR A Extended" panose="02010509020102010303" pitchFamily="50" charset="0"/>
              </a:rPr>
              <a:t>et</a:t>
            </a:r>
          </a:p>
          <a:p>
            <a:pPr algn="ctr"/>
            <a:r>
              <a:rPr lang="fr-FR" dirty="0">
                <a:latin typeface="OCR A Extended" panose="02010509020102010303" pitchFamily="50" charset="0"/>
              </a:rPr>
              <a:t>Des outils de collaboration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951B0FD-A291-695B-D7BA-51FF203991D0}"/>
              </a:ext>
            </a:extLst>
          </p:cNvPr>
          <p:cNvSpPr/>
          <p:nvPr/>
        </p:nvSpPr>
        <p:spPr>
          <a:xfrm>
            <a:off x="9435457" y="4314834"/>
            <a:ext cx="2285999" cy="1823355"/>
          </a:xfrm>
          <a:prstGeom prst="roundRect">
            <a:avLst/>
          </a:prstGeom>
          <a:solidFill>
            <a:schemeClr val="lt1">
              <a:alpha val="5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OCR A Extended" panose="02010509020102010303" pitchFamily="50" charset="0"/>
              </a:rPr>
              <a:t>Elle permet de stocker, partager et collaborer sur du code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7A18009-08A2-A76B-C9D8-5D811A496C86}"/>
              </a:ext>
            </a:extLst>
          </p:cNvPr>
          <p:cNvSpPr/>
          <p:nvPr/>
        </p:nvSpPr>
        <p:spPr>
          <a:xfrm>
            <a:off x="9435457" y="2173750"/>
            <a:ext cx="2285999" cy="1823355"/>
          </a:xfrm>
          <a:prstGeom prst="roundRect">
            <a:avLst/>
          </a:prstGeom>
          <a:solidFill>
            <a:schemeClr val="lt1">
              <a:alpha val="5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OCR A Extended" panose="02010509020102010303" pitchFamily="50" charset="0"/>
              </a:rPr>
              <a:t>GitHub est une plateforme en ligne pour héberger des dépôts Git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5FE32B3-AEBA-90E3-1B2D-FB71053302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30" t="21081" r="4628" b="12612"/>
          <a:stretch>
            <a:fillRect/>
          </a:stretch>
        </p:blipFill>
        <p:spPr>
          <a:xfrm>
            <a:off x="486760" y="592367"/>
            <a:ext cx="8618450" cy="3753361"/>
          </a:xfrm>
          <a:prstGeom prst="rect">
            <a:avLst/>
          </a:prstGeom>
          <a:ln w="38100" cap="sq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/>
        </p:spPr>
      </p:pic>
      <p:pic>
        <p:nvPicPr>
          <p:cNvPr id="4099" name="Picture 3" descr="GitHub Logo Download - SVG - All Vector Logo">
            <a:extLst>
              <a:ext uri="{FF2B5EF4-FFF2-40B4-BE49-F238E27FC236}">
                <a16:creationId xmlns:a16="http://schemas.microsoft.com/office/drawing/2014/main" id="{1C770DA9-2518-2409-CE4C-AFEA830A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649" y="592367"/>
            <a:ext cx="2367614" cy="1315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378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85FE-24BB-17A0-8ED4-8DFA897D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llustration de lumière violette et bleue">
            <a:extLst>
              <a:ext uri="{FF2B5EF4-FFF2-40B4-BE49-F238E27FC236}">
                <a16:creationId xmlns:a16="http://schemas.microsoft.com/office/drawing/2014/main" id="{5CA3571F-17CD-00D3-BCB4-4224AF696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llustration de lumière violette et rose">
            <a:extLst>
              <a:ext uri="{FF2B5EF4-FFF2-40B4-BE49-F238E27FC236}">
                <a16:creationId xmlns:a16="http://schemas.microsoft.com/office/drawing/2014/main" id="{FBC34953-3C0A-8C9C-1AC6-9A636C428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92435905-5E10-A49F-E707-C7FB0D114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196962"/>
              </p:ext>
            </p:extLst>
          </p:nvPr>
        </p:nvGraphicFramePr>
        <p:xfrm>
          <a:off x="838200" y="1660238"/>
          <a:ext cx="10515600" cy="228600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637960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618033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 b="1" dirty="0">
                          <a:latin typeface="OCR A Extended" panose="02010509020102010303" pitchFamily="50" charset="0"/>
                        </a:rPr>
                        <a:t>Git</a:t>
                      </a:r>
                    </a:p>
                  </a:txBody>
                  <a:tcPr anchor="ctr">
                    <a:solidFill>
                      <a:srgbClr val="FFFF99">
                        <a:alpha val="3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 b="1" dirty="0">
                          <a:latin typeface="OCR A Extended" panose="02010509020102010303" pitchFamily="50" charset="0"/>
                        </a:rPr>
                        <a:t>GitHub</a:t>
                      </a:r>
                    </a:p>
                  </a:txBody>
                  <a:tcPr anchor="ctr">
                    <a:solidFill>
                      <a:srgbClr val="FFFF99">
                        <a:alpha val="3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080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>
                          <a:latin typeface="OCR A Extended" panose="02010509020102010303" pitchFamily="50" charset="0"/>
                        </a:rPr>
                        <a:t>Outil</a:t>
                      </a:r>
                    </a:p>
                  </a:txBody>
                  <a:tcPr anchor="ctr">
                    <a:solidFill>
                      <a:schemeClr val="lt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 dirty="0">
                          <a:latin typeface="OCR A Extended" panose="02010509020102010303" pitchFamily="50" charset="0"/>
                        </a:rPr>
                        <a:t>Plateforme</a:t>
                      </a:r>
                    </a:p>
                  </a:txBody>
                  <a:tcPr anchor="ctr">
                    <a:solidFill>
                      <a:schemeClr val="lt1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310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>
                          <a:latin typeface="OCR A Extended" panose="02010509020102010303" pitchFamily="50" charset="0"/>
                        </a:rPr>
                        <a:t>Fonctionne localement</a:t>
                      </a:r>
                    </a:p>
                  </a:txBody>
                  <a:tcPr anchor="ctr">
                    <a:solidFill>
                      <a:schemeClr val="lt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 dirty="0">
                          <a:latin typeface="OCR A Extended" panose="02010509020102010303" pitchFamily="50" charset="0"/>
                        </a:rPr>
                        <a:t>Fonctionne en ligne</a:t>
                      </a:r>
                    </a:p>
                  </a:txBody>
                  <a:tcPr anchor="ctr">
                    <a:solidFill>
                      <a:schemeClr val="lt1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569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 dirty="0">
                          <a:latin typeface="OCR A Extended" panose="02010509020102010303" pitchFamily="50" charset="0"/>
                        </a:rPr>
                        <a:t>Gère l’historique du code</a:t>
                      </a:r>
                    </a:p>
                  </a:txBody>
                  <a:tcPr anchor="ctr">
                    <a:solidFill>
                      <a:schemeClr val="lt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 dirty="0">
                          <a:latin typeface="OCR A Extended" panose="02010509020102010303" pitchFamily="50" charset="0"/>
                        </a:rPr>
                        <a:t>Héberge les dépôts Git</a:t>
                      </a:r>
                    </a:p>
                  </a:txBody>
                  <a:tcPr anchor="ctr">
                    <a:solidFill>
                      <a:schemeClr val="lt1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320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>
                          <a:latin typeface="OCR A Extended" panose="02010509020102010303" pitchFamily="50" charset="0"/>
                        </a:rPr>
                        <a:t>Utilisable hors ligne</a:t>
                      </a:r>
                    </a:p>
                  </a:txBody>
                  <a:tcPr anchor="ctr">
                    <a:solidFill>
                      <a:schemeClr val="lt1">
                        <a:alpha val="3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2400" dirty="0">
                          <a:latin typeface="OCR A Extended" panose="02010509020102010303" pitchFamily="50" charset="0"/>
                        </a:rPr>
                        <a:t>Nécessite Internet</a:t>
                      </a:r>
                    </a:p>
                  </a:txBody>
                  <a:tcPr anchor="ctr">
                    <a:solidFill>
                      <a:schemeClr val="lt1">
                        <a:alpha val="3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02476"/>
                  </a:ext>
                </a:extLst>
              </a:tr>
            </a:tbl>
          </a:graphicData>
        </a:graphic>
      </p:graphicFrame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0A531D8-6420-49E8-2416-FF145312070D}"/>
              </a:ext>
            </a:extLst>
          </p:cNvPr>
          <p:cNvSpPr/>
          <p:nvPr/>
        </p:nvSpPr>
        <p:spPr>
          <a:xfrm>
            <a:off x="2407509" y="4796167"/>
            <a:ext cx="6067166" cy="803190"/>
          </a:xfrm>
          <a:prstGeom prst="roundRect">
            <a:avLst/>
          </a:prstGeom>
          <a:solidFill>
            <a:srgbClr val="FFFF99">
              <a:alpha val="50000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>
                <a:solidFill>
                  <a:schemeClr val="tx1">
                    <a:lumMod val="75000"/>
                    <a:lumOff val="25000"/>
                  </a:schemeClr>
                </a:solidFill>
                <a:latin typeface="OCR A Extended" panose="02010509020102010303" pitchFamily="50" charset="0"/>
              </a:rPr>
              <a:t>Différence entre Git et GitHub</a:t>
            </a:r>
            <a:endParaRPr lang="fr-FR" sz="2400" b="1" dirty="0">
              <a:solidFill>
                <a:schemeClr val="tx1">
                  <a:lumMod val="75000"/>
                  <a:lumOff val="25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6" name="Freeform 29">
            <a:extLst>
              <a:ext uri="{FF2B5EF4-FFF2-40B4-BE49-F238E27FC236}">
                <a16:creationId xmlns:a16="http://schemas.microsoft.com/office/drawing/2014/main" id="{23A271FC-8C14-F11A-540F-375D0DF35351}"/>
              </a:ext>
            </a:extLst>
          </p:cNvPr>
          <p:cNvSpPr/>
          <p:nvPr/>
        </p:nvSpPr>
        <p:spPr>
          <a:xfrm>
            <a:off x="8748040" y="4494613"/>
            <a:ext cx="902587" cy="1406297"/>
          </a:xfrm>
          <a:custGeom>
            <a:avLst/>
            <a:gdLst/>
            <a:ahLst/>
            <a:cxnLst/>
            <a:rect l="l" t="t" r="r" b="b"/>
            <a:pathLst>
              <a:path w="2640953" h="4114800">
                <a:moveTo>
                  <a:pt x="0" y="0"/>
                </a:moveTo>
                <a:lnTo>
                  <a:pt x="2640953" y="0"/>
                </a:lnTo>
                <a:lnTo>
                  <a:pt x="26409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877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Une photo floue d’un avion volant dans le ciel">
            <a:extLst>
              <a:ext uri="{FF2B5EF4-FFF2-40B4-BE49-F238E27FC236}">
                <a16:creationId xmlns:a16="http://schemas.microsoft.com/office/drawing/2014/main" id="{74283C91-CF67-A8A4-51F0-33099BECA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2288DC2-8C8A-2194-1F6C-6F2B0198DC9F}"/>
              </a:ext>
            </a:extLst>
          </p:cNvPr>
          <p:cNvSpPr/>
          <p:nvPr/>
        </p:nvSpPr>
        <p:spPr>
          <a:xfrm>
            <a:off x="1355558" y="1388832"/>
            <a:ext cx="9480884" cy="5042863"/>
          </a:xfrm>
          <a:prstGeom prst="roundRect">
            <a:avLst/>
          </a:prstGeom>
          <a:solidFill>
            <a:schemeClr val="lt1">
              <a:alpha val="50000"/>
            </a:schemeClr>
          </a:solidFill>
          <a:ln w="50800" cap="rnd">
            <a:solidFill>
              <a:srgbClr val="030A17"/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2000" dirty="0">
                <a:latin typeface="OCR A Extended" panose="02010509020102010303" pitchFamily="50" charset="0"/>
              </a:rPr>
              <a:t>Les TIC optimisent la collaboration, la productivité et l’organisation.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2000" dirty="0">
              <a:latin typeface="OCR A Extended" panose="02010509020102010303" pitchFamily="50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2000" dirty="0">
                <a:latin typeface="OCR A Extended" panose="02010509020102010303" pitchFamily="50" charset="0"/>
              </a:rPr>
              <a:t>Chaque outil assure une fonctionnalité spécifique (gestion de versions avec Git/GitHub, structuration avec HTML, mise en forme avec CSS, collaboration avec Google Workspace, etc.)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fr-FR" sz="2000" dirty="0">
              <a:latin typeface="OCR A Extended" panose="02010509020102010303" pitchFamily="50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fr-FR" sz="2000" dirty="0">
                <a:latin typeface="OCR A Extended" panose="02010509020102010303" pitchFamily="50" charset="0"/>
              </a:rPr>
              <a:t>La sélection appropriée et l’intégration efficace de ces outils sont cruciales pour la performance des projets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4AB248-4985-80CF-3D1A-7BF0504BD424}"/>
              </a:ext>
            </a:extLst>
          </p:cNvPr>
          <p:cNvSpPr txBox="1"/>
          <p:nvPr/>
        </p:nvSpPr>
        <p:spPr>
          <a:xfrm>
            <a:off x="4582414" y="512064"/>
            <a:ext cx="302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CR A Extended" panose="02010509020102010303" pitchFamily="50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646973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76807A18-FE19-B825-6870-2574D20D357F}"/>
              </a:ext>
            </a:extLst>
          </p:cNvPr>
          <p:cNvSpPr>
            <a:spLocks/>
          </p:cNvSpPr>
          <p:nvPr/>
        </p:nvSpPr>
        <p:spPr>
          <a:xfrm>
            <a:off x="2965174" y="298174"/>
            <a:ext cx="6261652" cy="6261652"/>
          </a:xfrm>
          <a:prstGeom prst="ellipse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8CD311-0405-856F-E2A0-C3D1378B8B7A}"/>
              </a:ext>
            </a:extLst>
          </p:cNvPr>
          <p:cNvSpPr txBox="1"/>
          <p:nvPr/>
        </p:nvSpPr>
        <p:spPr>
          <a:xfrm>
            <a:off x="3677478" y="3755024"/>
            <a:ext cx="4837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OCR A Extended" panose="02010509020102010303" pitchFamily="50" charset="0"/>
              </a:rPr>
              <a:t>INTRODUCTION AUX TIC</a:t>
            </a:r>
          </a:p>
        </p:txBody>
      </p:sp>
      <p:pic>
        <p:nvPicPr>
          <p:cNvPr id="1028" name="Picture 4" descr="Connections Notion Icon">
            <a:extLst>
              <a:ext uri="{FF2B5EF4-FFF2-40B4-BE49-F238E27FC236}">
                <a16:creationId xmlns:a16="http://schemas.microsoft.com/office/drawing/2014/main" id="{4BD65809-BF27-B3DF-34F5-503BCAA04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88" y="13415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nnections Notion Icon">
            <a:extLst>
              <a:ext uri="{FF2B5EF4-FFF2-40B4-BE49-F238E27FC236}">
                <a16:creationId xmlns:a16="http://schemas.microsoft.com/office/drawing/2014/main" id="{F1D7D117-2A40-294B-B3C6-ED1FBC0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88" y="134152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nnections Notion Icon">
            <a:extLst>
              <a:ext uri="{FF2B5EF4-FFF2-40B4-BE49-F238E27FC236}">
                <a16:creationId xmlns:a16="http://schemas.microsoft.com/office/drawing/2014/main" id="{9C781790-87B2-D801-4265-68ED864A9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88" y="131698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nnections Notion Icon">
            <a:extLst>
              <a:ext uri="{FF2B5EF4-FFF2-40B4-BE49-F238E27FC236}">
                <a16:creationId xmlns:a16="http://schemas.microsoft.com/office/drawing/2014/main" id="{282BECB6-B1EE-3946-9225-78AF5BCB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88" y="132925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27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Picture 16" descr="une photo floue d’un avion volant dans le ciel">
            <a:extLst>
              <a:ext uri="{FF2B5EF4-FFF2-40B4-BE49-F238E27FC236}">
                <a16:creationId xmlns:a16="http://schemas.microsoft.com/office/drawing/2014/main" id="{0922CA37-8839-6B09-5518-FF8393618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DAD955CA-F65F-56B2-F315-616F02F30B96}"/>
              </a:ext>
            </a:extLst>
          </p:cNvPr>
          <p:cNvSpPr>
            <a:spLocks/>
          </p:cNvSpPr>
          <p:nvPr/>
        </p:nvSpPr>
        <p:spPr>
          <a:xfrm>
            <a:off x="-969264" y="-3642360"/>
            <a:ext cx="14136624" cy="1413662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5A97418-EB75-3BAB-900D-EB787EDD8BC8}"/>
              </a:ext>
            </a:extLst>
          </p:cNvPr>
          <p:cNvSpPr txBox="1"/>
          <p:nvPr/>
        </p:nvSpPr>
        <p:spPr>
          <a:xfrm>
            <a:off x="1357086" y="2365376"/>
            <a:ext cx="9477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latin typeface="OCR A Extended" panose="02010509020102010303" pitchFamily="50" charset="0"/>
              </a:rPr>
              <a:t>INTRODUCTION AUX TIC</a:t>
            </a:r>
          </a:p>
        </p:txBody>
      </p:sp>
      <p:pic>
        <p:nvPicPr>
          <p:cNvPr id="8" name="Picture 4" descr="Connections Notion Icon">
            <a:extLst>
              <a:ext uri="{FF2B5EF4-FFF2-40B4-BE49-F238E27FC236}">
                <a16:creationId xmlns:a16="http://schemas.microsoft.com/office/drawing/2014/main" id="{CE685831-A11D-85F4-8650-290F4492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444" y="746264"/>
            <a:ext cx="1619112" cy="16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4E35B32-FD3E-C8EB-79B3-90C5B49D57EE}"/>
              </a:ext>
            </a:extLst>
          </p:cNvPr>
          <p:cNvSpPr txBox="1"/>
          <p:nvPr/>
        </p:nvSpPr>
        <p:spPr>
          <a:xfrm>
            <a:off x="2529115" y="3984488"/>
            <a:ext cx="71337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Définition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Importance des TIC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Domaines d’application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  <a:latin typeface="OCR A Extended" panose="02010509020102010303" pitchFamily="50" charset="0"/>
              </a:rPr>
              <a:t>Évolution historique</a:t>
            </a:r>
          </a:p>
        </p:txBody>
      </p:sp>
      <p:pic>
        <p:nvPicPr>
          <p:cNvPr id="4108" name="Picture 12" descr="Connections Notion Icon">
            <a:extLst>
              <a:ext uri="{FF2B5EF4-FFF2-40B4-BE49-F238E27FC236}">
                <a16:creationId xmlns:a16="http://schemas.microsoft.com/office/drawing/2014/main" id="{C06A1EE3-F7BA-6EF8-9E14-EC5EA3EC6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71" y="119742"/>
            <a:ext cx="4365171" cy="43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onnections Notion Icon">
            <a:extLst>
              <a:ext uri="{FF2B5EF4-FFF2-40B4-BE49-F238E27FC236}">
                <a16:creationId xmlns:a16="http://schemas.microsoft.com/office/drawing/2014/main" id="{99AECE17-35A1-0DBB-8026-BB2FB383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779" y="359739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Connections Notion Icon">
            <a:extLst>
              <a:ext uri="{FF2B5EF4-FFF2-40B4-BE49-F238E27FC236}">
                <a16:creationId xmlns:a16="http://schemas.microsoft.com/office/drawing/2014/main" id="{A5A43577-63B4-51DD-4302-053C0455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6281" y="4201820"/>
            <a:ext cx="3035396" cy="303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16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62892-9DBC-3318-A723-2F21F3F8F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une photo floue d’un avion volant dans le ciel">
            <a:extLst>
              <a:ext uri="{FF2B5EF4-FFF2-40B4-BE49-F238E27FC236}">
                <a16:creationId xmlns:a16="http://schemas.microsoft.com/office/drawing/2014/main" id="{DE8934A5-96E5-DE52-E3A6-42DFB9CE5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606958-CEF7-2CE3-741A-D323CEDBA959}"/>
              </a:ext>
            </a:extLst>
          </p:cNvPr>
          <p:cNvSpPr/>
          <p:nvPr/>
        </p:nvSpPr>
        <p:spPr>
          <a:xfrm>
            <a:off x="6671530" y="376400"/>
            <a:ext cx="5132983" cy="15058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C227541-A314-7C67-DB5A-74BA0F89E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2651" y="410162"/>
            <a:ext cx="5132982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CR A Extended" panose="02010509020102010303" pitchFamily="50" charset="0"/>
                <a:cs typeface="Times New Roman" panose="02020603050405020304" pitchFamily="18" charset="0"/>
              </a:rPr>
              <a:t>nsemble des outils et systèmes permettant de créer, traiter, stocker et échanger de l’information sous toutes ses formes</a:t>
            </a:r>
          </a:p>
        </p:txBody>
      </p:sp>
      <p:pic>
        <p:nvPicPr>
          <p:cNvPr id="27" name="Picture 4" descr="Connections Notion Icon">
            <a:extLst>
              <a:ext uri="{FF2B5EF4-FFF2-40B4-BE49-F238E27FC236}">
                <a16:creationId xmlns:a16="http://schemas.microsoft.com/office/drawing/2014/main" id="{4DD7DE8C-9D91-A793-B542-6E17CEE1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777" y="1651709"/>
            <a:ext cx="2319097" cy="23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onnections Notion Icon">
            <a:extLst>
              <a:ext uri="{FF2B5EF4-FFF2-40B4-BE49-F238E27FC236}">
                <a16:creationId xmlns:a16="http://schemas.microsoft.com/office/drawing/2014/main" id="{6B6ED273-8D2C-6DAB-111D-A5F9789F0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7134" y="1805606"/>
            <a:ext cx="1583056" cy="15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onnections Notion Icon">
            <a:extLst>
              <a:ext uri="{FF2B5EF4-FFF2-40B4-BE49-F238E27FC236}">
                <a16:creationId xmlns:a16="http://schemas.microsoft.com/office/drawing/2014/main" id="{BB4E4132-0F86-E1D7-A1D9-2D4B328D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48818" y="2421855"/>
            <a:ext cx="2319097" cy="23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E98FA887-7AC2-6850-15AB-11C2362F4868}"/>
              </a:ext>
            </a:extLst>
          </p:cNvPr>
          <p:cNvSpPr/>
          <p:nvPr/>
        </p:nvSpPr>
        <p:spPr>
          <a:xfrm>
            <a:off x="8782548" y="1655742"/>
            <a:ext cx="195088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Définition</a:t>
            </a:r>
            <a:endParaRPr lang="fr-FR" sz="1400" b="1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pic>
        <p:nvPicPr>
          <p:cNvPr id="19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3322DADF-E2E8-DF42-A360-FC66B8B3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1732" flipV="1">
            <a:off x="6264367" y="1976726"/>
            <a:ext cx="1008266" cy="11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AE6921C-802A-35AA-C8D2-C7D19D09048D}"/>
              </a:ext>
            </a:extLst>
          </p:cNvPr>
          <p:cNvSpPr txBox="1"/>
          <p:nvPr/>
        </p:nvSpPr>
        <p:spPr>
          <a:xfrm>
            <a:off x="5212496" y="2828836"/>
            <a:ext cx="1767008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OCR A Extended" panose="02010509020102010303" pitchFamily="50" charset="0"/>
              </a:rPr>
              <a:t>TIC</a:t>
            </a:r>
          </a:p>
        </p:txBody>
      </p:sp>
      <p:pic>
        <p:nvPicPr>
          <p:cNvPr id="28" name="Picture 4" descr="Connections Notion Icon">
            <a:extLst>
              <a:ext uri="{FF2B5EF4-FFF2-40B4-BE49-F238E27FC236}">
                <a16:creationId xmlns:a16="http://schemas.microsoft.com/office/drawing/2014/main" id="{480EF42A-5DD8-9DF7-1DB8-B00117419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58" y="4744138"/>
            <a:ext cx="1662420" cy="16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43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BE973-DE01-44DE-2E92-7613FCB28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FABF218-663A-D93C-8664-9697971CB582}"/>
              </a:ext>
            </a:extLst>
          </p:cNvPr>
          <p:cNvSpPr/>
          <p:nvPr/>
        </p:nvSpPr>
        <p:spPr>
          <a:xfrm>
            <a:off x="387488" y="235973"/>
            <a:ext cx="4455418" cy="24570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</a:endParaRPr>
          </a:p>
        </p:txBody>
      </p:sp>
      <p:pic>
        <p:nvPicPr>
          <p:cNvPr id="2" name="Picture 16" descr="une photo floue d’un avion volant dans le ciel">
            <a:extLst>
              <a:ext uri="{FF2B5EF4-FFF2-40B4-BE49-F238E27FC236}">
                <a16:creationId xmlns:a16="http://schemas.microsoft.com/office/drawing/2014/main" id="{0DEB0D80-7211-6E4F-93ED-4CB3BAD1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7F30425-3F81-CF19-CA1F-84CA63A3975C}"/>
              </a:ext>
            </a:extLst>
          </p:cNvPr>
          <p:cNvSpPr/>
          <p:nvPr/>
        </p:nvSpPr>
        <p:spPr>
          <a:xfrm>
            <a:off x="347112" y="298902"/>
            <a:ext cx="4574323" cy="23199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37C42B5B-6B64-6BFE-068E-82BA00446FC1}"/>
              </a:ext>
            </a:extLst>
          </p:cNvPr>
          <p:cNvSpPr/>
          <p:nvPr/>
        </p:nvSpPr>
        <p:spPr>
          <a:xfrm>
            <a:off x="6671530" y="376400"/>
            <a:ext cx="5132983" cy="15058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19F49D-BCC5-3A1B-746E-B3F77BDC72F1}"/>
              </a:ext>
            </a:extLst>
          </p:cNvPr>
          <p:cNvSpPr txBox="1"/>
          <p:nvPr/>
        </p:nvSpPr>
        <p:spPr>
          <a:xfrm>
            <a:off x="387487" y="290965"/>
            <a:ext cx="4237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Communication /accès à l’information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Collaboration à distance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Education et santé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Innovation et modernisation 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Développement économique et social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C6CCF0E-6BAC-F613-CB70-CC3DE151D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2651" y="410162"/>
            <a:ext cx="5132982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CR A Extended" panose="02010509020102010303" pitchFamily="50" charset="0"/>
                <a:cs typeface="Times New Roman" panose="02020603050405020304" pitchFamily="18" charset="0"/>
              </a:rPr>
              <a:t>nsemble des outils et systèmes permettant de créer, traiter, stocker et échanger de l’information sous toutes ses formes</a:t>
            </a:r>
          </a:p>
        </p:txBody>
      </p:sp>
      <p:pic>
        <p:nvPicPr>
          <p:cNvPr id="27" name="Picture 4" descr="Connections Notion Icon">
            <a:extLst>
              <a:ext uri="{FF2B5EF4-FFF2-40B4-BE49-F238E27FC236}">
                <a16:creationId xmlns:a16="http://schemas.microsoft.com/office/drawing/2014/main" id="{CF220BA3-DA54-B4D3-13F4-A2B45595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777" y="1651709"/>
            <a:ext cx="2319097" cy="23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1096071-22AF-EFFA-0D5B-4CD1C41A6828}"/>
              </a:ext>
            </a:extLst>
          </p:cNvPr>
          <p:cNvSpPr/>
          <p:nvPr/>
        </p:nvSpPr>
        <p:spPr>
          <a:xfrm>
            <a:off x="3670652" y="1209292"/>
            <a:ext cx="195088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Importance</a:t>
            </a:r>
            <a:endParaRPr lang="fr-FR" sz="1400" b="1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pic>
        <p:nvPicPr>
          <p:cNvPr id="29" name="Picture 4" descr="Connections Notion Icon">
            <a:extLst>
              <a:ext uri="{FF2B5EF4-FFF2-40B4-BE49-F238E27FC236}">
                <a16:creationId xmlns:a16="http://schemas.microsoft.com/office/drawing/2014/main" id="{DAC14D5C-C4C6-0CF3-467B-3E1F0CAD9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7134" y="1805606"/>
            <a:ext cx="1583056" cy="15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onnections Notion Icon">
            <a:extLst>
              <a:ext uri="{FF2B5EF4-FFF2-40B4-BE49-F238E27FC236}">
                <a16:creationId xmlns:a16="http://schemas.microsoft.com/office/drawing/2014/main" id="{D8CC24D0-EFA8-A2DD-5D5C-DF7581BD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48818" y="2421855"/>
            <a:ext cx="2319097" cy="23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B67EBF4F-8E36-333D-4BAA-DC6D38A34327}"/>
              </a:ext>
            </a:extLst>
          </p:cNvPr>
          <p:cNvSpPr/>
          <p:nvPr/>
        </p:nvSpPr>
        <p:spPr>
          <a:xfrm>
            <a:off x="8782548" y="1655742"/>
            <a:ext cx="195088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Définition</a:t>
            </a:r>
            <a:endParaRPr lang="fr-FR" sz="1400" b="1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pic>
        <p:nvPicPr>
          <p:cNvPr id="18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BBB7B7B0-9125-94ED-861A-1894022B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10705" flipV="1">
            <a:off x="4939885" y="1868052"/>
            <a:ext cx="913468" cy="99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F96316A1-0B9B-DF75-F3C9-C518FA75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1732" flipV="1">
            <a:off x="6264367" y="1976726"/>
            <a:ext cx="1008266" cy="11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85A360F-D954-995D-0F49-C78347D137D7}"/>
              </a:ext>
            </a:extLst>
          </p:cNvPr>
          <p:cNvSpPr txBox="1"/>
          <p:nvPr/>
        </p:nvSpPr>
        <p:spPr>
          <a:xfrm>
            <a:off x="5212496" y="2828836"/>
            <a:ext cx="1767008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OCR A Extended" panose="02010509020102010303" pitchFamily="50" charset="0"/>
              </a:rPr>
              <a:t>TIC</a:t>
            </a:r>
          </a:p>
        </p:txBody>
      </p:sp>
      <p:pic>
        <p:nvPicPr>
          <p:cNvPr id="28" name="Picture 4" descr="Connections Notion Icon">
            <a:extLst>
              <a:ext uri="{FF2B5EF4-FFF2-40B4-BE49-F238E27FC236}">
                <a16:creationId xmlns:a16="http://schemas.microsoft.com/office/drawing/2014/main" id="{C89C8498-F7EF-3C13-0A9F-D785CF31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58" y="4744138"/>
            <a:ext cx="1662420" cy="16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78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E10B1-AF9A-D621-9288-4D4670622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4D55287-434D-FAB1-84AF-01057A88E7B6}"/>
              </a:ext>
            </a:extLst>
          </p:cNvPr>
          <p:cNvSpPr/>
          <p:nvPr/>
        </p:nvSpPr>
        <p:spPr>
          <a:xfrm>
            <a:off x="387488" y="235973"/>
            <a:ext cx="4455418" cy="24570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</a:endParaRPr>
          </a:p>
        </p:txBody>
      </p:sp>
      <p:pic>
        <p:nvPicPr>
          <p:cNvPr id="2" name="Picture 16" descr="une photo floue d’un avion volant dans le ciel">
            <a:extLst>
              <a:ext uri="{FF2B5EF4-FFF2-40B4-BE49-F238E27FC236}">
                <a16:creationId xmlns:a16="http://schemas.microsoft.com/office/drawing/2014/main" id="{1D2B239C-65EF-5587-5102-73CD5B747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84902E2-2153-3768-934F-8E520BC2E991}"/>
              </a:ext>
            </a:extLst>
          </p:cNvPr>
          <p:cNvSpPr/>
          <p:nvPr/>
        </p:nvSpPr>
        <p:spPr>
          <a:xfrm>
            <a:off x="347112" y="298902"/>
            <a:ext cx="4574323" cy="23199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E51D060-C252-4EC7-7BDA-DEA7ECFBE5E6}"/>
              </a:ext>
            </a:extLst>
          </p:cNvPr>
          <p:cNvSpPr/>
          <p:nvPr/>
        </p:nvSpPr>
        <p:spPr>
          <a:xfrm>
            <a:off x="6671530" y="376400"/>
            <a:ext cx="5132983" cy="15058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182694A-8C53-80E0-21F9-B8B43B8AE62F}"/>
              </a:ext>
            </a:extLst>
          </p:cNvPr>
          <p:cNvSpPr txBox="1"/>
          <p:nvPr/>
        </p:nvSpPr>
        <p:spPr>
          <a:xfrm>
            <a:off x="387487" y="290965"/>
            <a:ext cx="4237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Communication /accès à l’information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Collaboration à distance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Education et santé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Innovation et modernisation 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Développement économique et social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E461F95-0D78-CE3C-4897-7922B27AD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2651" y="410162"/>
            <a:ext cx="5132982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CR A Extended" panose="02010509020102010303" pitchFamily="50" charset="0"/>
                <a:cs typeface="Times New Roman" panose="02020603050405020304" pitchFamily="18" charset="0"/>
              </a:rPr>
              <a:t>nsemble des outils et systèmes permettant de créer, traiter, stocker et échanger de l’information sous toutes ses formes</a:t>
            </a:r>
          </a:p>
        </p:txBody>
      </p:sp>
      <p:pic>
        <p:nvPicPr>
          <p:cNvPr id="1046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5AC1D8FF-1A13-9EC5-856E-58B0D8F9C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6097" flipH="1">
            <a:off x="4432168" y="3989329"/>
            <a:ext cx="1008266" cy="11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Hexagone 38">
            <a:extLst>
              <a:ext uri="{FF2B5EF4-FFF2-40B4-BE49-F238E27FC236}">
                <a16:creationId xmlns:a16="http://schemas.microsoft.com/office/drawing/2014/main" id="{38833E31-DB8A-AD02-25F0-E7209017C5B5}"/>
              </a:ext>
            </a:extLst>
          </p:cNvPr>
          <p:cNvSpPr/>
          <p:nvPr/>
        </p:nvSpPr>
        <p:spPr>
          <a:xfrm>
            <a:off x="478993" y="4396828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Entreprise </a:t>
            </a:r>
            <a:b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et commerce</a:t>
            </a:r>
          </a:p>
        </p:txBody>
      </p:sp>
      <p:pic>
        <p:nvPicPr>
          <p:cNvPr id="27" name="Picture 4" descr="Connections Notion Icon">
            <a:extLst>
              <a:ext uri="{FF2B5EF4-FFF2-40B4-BE49-F238E27FC236}">
                <a16:creationId xmlns:a16="http://schemas.microsoft.com/office/drawing/2014/main" id="{BCA83C4E-2939-A1D9-2D8E-4C43631A5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777" y="1651709"/>
            <a:ext cx="2319097" cy="23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Hexagone 39">
            <a:extLst>
              <a:ext uri="{FF2B5EF4-FFF2-40B4-BE49-F238E27FC236}">
                <a16:creationId xmlns:a16="http://schemas.microsoft.com/office/drawing/2014/main" id="{0B59B40D-6984-813C-EBFA-FB2573E2404C}"/>
              </a:ext>
            </a:extLst>
          </p:cNvPr>
          <p:cNvSpPr/>
          <p:nvPr/>
        </p:nvSpPr>
        <p:spPr>
          <a:xfrm>
            <a:off x="1719051" y="5096850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 </a:t>
            </a:r>
            <a:b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publique</a:t>
            </a:r>
            <a:endParaRPr lang="fr-FR" sz="1100" dirty="0">
              <a:solidFill>
                <a:schemeClr val="tx1">
                  <a:lumMod val="65000"/>
                  <a:lumOff val="35000"/>
                </a:schemeClr>
              </a:solidFill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41" name="Hexagone 40">
            <a:extLst>
              <a:ext uri="{FF2B5EF4-FFF2-40B4-BE49-F238E27FC236}">
                <a16:creationId xmlns:a16="http://schemas.microsoft.com/office/drawing/2014/main" id="{924A66CD-C019-9C42-BC6B-F51822960317}"/>
              </a:ext>
            </a:extLst>
          </p:cNvPr>
          <p:cNvSpPr/>
          <p:nvPr/>
        </p:nvSpPr>
        <p:spPr>
          <a:xfrm>
            <a:off x="501842" y="3015684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4946F73-2959-6535-49E3-0FB2869F45F9}"/>
              </a:ext>
            </a:extLst>
          </p:cNvPr>
          <p:cNvSpPr/>
          <p:nvPr/>
        </p:nvSpPr>
        <p:spPr>
          <a:xfrm>
            <a:off x="3670652" y="1209292"/>
            <a:ext cx="195088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Importance</a:t>
            </a:r>
            <a:endParaRPr lang="fr-FR" sz="1400" b="1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pic>
        <p:nvPicPr>
          <p:cNvPr id="29" name="Picture 4" descr="Connections Notion Icon">
            <a:extLst>
              <a:ext uri="{FF2B5EF4-FFF2-40B4-BE49-F238E27FC236}">
                <a16:creationId xmlns:a16="http://schemas.microsoft.com/office/drawing/2014/main" id="{68F74ABC-C1A8-88B7-C8AF-C4AF12FBA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7134" y="1805606"/>
            <a:ext cx="1583056" cy="15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onnections Notion Icon">
            <a:extLst>
              <a:ext uri="{FF2B5EF4-FFF2-40B4-BE49-F238E27FC236}">
                <a16:creationId xmlns:a16="http://schemas.microsoft.com/office/drawing/2014/main" id="{78DC93F3-36F0-3134-9777-828192796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48818" y="2421855"/>
            <a:ext cx="2319097" cy="23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Hexagone 41">
            <a:extLst>
              <a:ext uri="{FF2B5EF4-FFF2-40B4-BE49-F238E27FC236}">
                <a16:creationId xmlns:a16="http://schemas.microsoft.com/office/drawing/2014/main" id="{0B1765CB-6CD6-AB2F-52F8-5C9DFDFD59E5}"/>
              </a:ext>
            </a:extLst>
          </p:cNvPr>
          <p:cNvSpPr/>
          <p:nvPr/>
        </p:nvSpPr>
        <p:spPr>
          <a:xfrm>
            <a:off x="1751150" y="3717877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43" name="Hexagone 42">
            <a:extLst>
              <a:ext uri="{FF2B5EF4-FFF2-40B4-BE49-F238E27FC236}">
                <a16:creationId xmlns:a16="http://schemas.microsoft.com/office/drawing/2014/main" id="{A6C17EF3-757B-C78C-0826-F5B8AAAD3C2D}"/>
              </a:ext>
            </a:extLst>
          </p:cNvPr>
          <p:cNvSpPr/>
          <p:nvPr/>
        </p:nvSpPr>
        <p:spPr>
          <a:xfrm>
            <a:off x="2992404" y="4449462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Autres </a:t>
            </a: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secteurs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B5714F6-AF20-6174-4AC0-D247057F1B21}"/>
              </a:ext>
            </a:extLst>
          </p:cNvPr>
          <p:cNvSpPr txBox="1"/>
          <p:nvPr/>
        </p:nvSpPr>
        <p:spPr>
          <a:xfrm>
            <a:off x="667275" y="3410615"/>
            <a:ext cx="1253743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Santé</a:t>
            </a:r>
            <a:r>
              <a:rPr lang="fr-FR" sz="2000" dirty="0">
                <a:latin typeface="OCR A Extended" panose="02010509020102010303" pitchFamily="50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59AEB5C-DF75-85E1-ACC9-A883CFB70A79}"/>
              </a:ext>
            </a:extLst>
          </p:cNvPr>
          <p:cNvSpPr txBox="1"/>
          <p:nvPr/>
        </p:nvSpPr>
        <p:spPr>
          <a:xfrm>
            <a:off x="1798009" y="4104448"/>
            <a:ext cx="1548547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Éducation</a:t>
            </a:r>
            <a:r>
              <a:rPr lang="fr-FR" sz="1050" dirty="0">
                <a:latin typeface="OCR A Extended" panose="02010509020102010303" pitchFamily="50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55105A3C-3FD2-0AE6-A4F6-1C804C7B4397}"/>
              </a:ext>
            </a:extLst>
          </p:cNvPr>
          <p:cNvSpPr/>
          <p:nvPr/>
        </p:nvSpPr>
        <p:spPr>
          <a:xfrm>
            <a:off x="8782548" y="1655742"/>
            <a:ext cx="195088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Définition</a:t>
            </a:r>
            <a:endParaRPr lang="fr-FR" sz="1400" b="1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DA1B29D-4DD4-F6E0-EEDC-DE2A37C89F0A}"/>
              </a:ext>
            </a:extLst>
          </p:cNvPr>
          <p:cNvSpPr/>
          <p:nvPr/>
        </p:nvSpPr>
        <p:spPr>
          <a:xfrm>
            <a:off x="3246082" y="5838017"/>
            <a:ext cx="195088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Domaines</a:t>
            </a:r>
            <a:endParaRPr lang="fr-FR" sz="1400" b="1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D4819456-1003-24CF-679E-E3F8F6BF4987}"/>
              </a:ext>
            </a:extLst>
          </p:cNvPr>
          <p:cNvSpPr/>
          <p:nvPr/>
        </p:nvSpPr>
        <p:spPr>
          <a:xfrm>
            <a:off x="491184" y="5772116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Autres </a:t>
            </a:r>
            <a:b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secteurs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pic>
        <p:nvPicPr>
          <p:cNvPr id="18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00FDF8BD-15CE-6906-23D1-80413475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10705" flipV="1">
            <a:off x="4939885" y="1868052"/>
            <a:ext cx="913468" cy="99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4CD6451F-E08B-77F3-1DCD-FD0BE689C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1732" flipV="1">
            <a:off x="6264367" y="1976726"/>
            <a:ext cx="1008266" cy="11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623EDEB5-71C2-F90C-2483-C832515587F9}"/>
              </a:ext>
            </a:extLst>
          </p:cNvPr>
          <p:cNvSpPr txBox="1"/>
          <p:nvPr/>
        </p:nvSpPr>
        <p:spPr>
          <a:xfrm>
            <a:off x="5212496" y="2828836"/>
            <a:ext cx="1767008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OCR A Extended" panose="02010509020102010303" pitchFamily="50" charset="0"/>
              </a:rPr>
              <a:t>TIC</a:t>
            </a:r>
          </a:p>
        </p:txBody>
      </p:sp>
      <p:pic>
        <p:nvPicPr>
          <p:cNvPr id="28" name="Picture 4" descr="Connections Notion Icon">
            <a:extLst>
              <a:ext uri="{FF2B5EF4-FFF2-40B4-BE49-F238E27FC236}">
                <a16:creationId xmlns:a16="http://schemas.microsoft.com/office/drawing/2014/main" id="{D0BBCC03-AB8B-8D4B-2D6A-027B5925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58" y="4744138"/>
            <a:ext cx="1662420" cy="16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C13E3FA-AE3B-9D83-3C0B-B7F921E10D27}"/>
              </a:ext>
            </a:extLst>
          </p:cNvPr>
          <p:cNvSpPr txBox="1"/>
          <p:nvPr/>
        </p:nvSpPr>
        <p:spPr>
          <a:xfrm>
            <a:off x="1827292" y="5563140"/>
            <a:ext cx="1489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419437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967D5-240E-B975-1A99-0B61A1279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47CD96B-1ABB-FF8B-2731-DDB382635772}"/>
              </a:ext>
            </a:extLst>
          </p:cNvPr>
          <p:cNvSpPr/>
          <p:nvPr/>
        </p:nvSpPr>
        <p:spPr>
          <a:xfrm>
            <a:off x="387488" y="235973"/>
            <a:ext cx="4455418" cy="24570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</a:endParaRPr>
          </a:p>
        </p:txBody>
      </p:sp>
      <p:pic>
        <p:nvPicPr>
          <p:cNvPr id="2" name="Picture 16" descr="une photo floue d’un avion volant dans le ciel">
            <a:extLst>
              <a:ext uri="{FF2B5EF4-FFF2-40B4-BE49-F238E27FC236}">
                <a16:creationId xmlns:a16="http://schemas.microsoft.com/office/drawing/2014/main" id="{7DF97CD9-A4E1-433E-BA46-651062605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51F4A2B-8252-3316-032F-C93F005FADFD}"/>
              </a:ext>
            </a:extLst>
          </p:cNvPr>
          <p:cNvSpPr/>
          <p:nvPr/>
        </p:nvSpPr>
        <p:spPr>
          <a:xfrm>
            <a:off x="347112" y="298902"/>
            <a:ext cx="4574323" cy="23199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5F00978-A344-B890-B034-05294FE4ED50}"/>
              </a:ext>
            </a:extLst>
          </p:cNvPr>
          <p:cNvSpPr/>
          <p:nvPr/>
        </p:nvSpPr>
        <p:spPr>
          <a:xfrm>
            <a:off x="6671530" y="376400"/>
            <a:ext cx="5132983" cy="15058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515058-F168-36FA-0974-4FE7C7D6F378}"/>
              </a:ext>
            </a:extLst>
          </p:cNvPr>
          <p:cNvSpPr txBox="1"/>
          <p:nvPr/>
        </p:nvSpPr>
        <p:spPr>
          <a:xfrm>
            <a:off x="387487" y="290965"/>
            <a:ext cx="4237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Communication /accès à l’information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Collaboration à distance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Education et santé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Innovation et modernisation </a:t>
            </a:r>
          </a:p>
          <a:p>
            <a:pPr marL="342900" indent="-342900">
              <a:buClr>
                <a:srgbClr val="FF9966"/>
              </a:buClr>
              <a:buFont typeface="Wingdings" panose="05000000000000000000" pitchFamily="2" charset="2"/>
              <a:buChar char="ü"/>
            </a:pP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Développement économique et social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0859C7A-D5E7-4659-0692-71DBEBB92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2651" y="410162"/>
            <a:ext cx="5132982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CR A Extended" panose="02010509020102010303" pitchFamily="50" charset="0"/>
                <a:cs typeface="Times New Roman" panose="02020603050405020304" pitchFamily="18" charset="0"/>
              </a:rPr>
              <a:t>nsemble des outils et systèmes permettant de créer, traiter, stocker et échanger de l’information sous toutes ses formes</a:t>
            </a:r>
          </a:p>
        </p:txBody>
      </p:sp>
      <p:pic>
        <p:nvPicPr>
          <p:cNvPr id="1046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B4EBBD4B-F2BE-9F7B-1EFE-02A66366B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6097" flipH="1">
            <a:off x="4432168" y="3989329"/>
            <a:ext cx="1008266" cy="11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Hexagone 38">
            <a:extLst>
              <a:ext uri="{FF2B5EF4-FFF2-40B4-BE49-F238E27FC236}">
                <a16:creationId xmlns:a16="http://schemas.microsoft.com/office/drawing/2014/main" id="{D109DA5A-179E-ACB3-1FB5-AB84D890DBED}"/>
              </a:ext>
            </a:extLst>
          </p:cNvPr>
          <p:cNvSpPr/>
          <p:nvPr/>
        </p:nvSpPr>
        <p:spPr>
          <a:xfrm>
            <a:off x="478993" y="4396828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Entreprise </a:t>
            </a:r>
            <a:b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et commerce</a:t>
            </a:r>
          </a:p>
        </p:txBody>
      </p:sp>
      <p:pic>
        <p:nvPicPr>
          <p:cNvPr id="27" name="Picture 4" descr="Connections Notion Icon">
            <a:extLst>
              <a:ext uri="{FF2B5EF4-FFF2-40B4-BE49-F238E27FC236}">
                <a16:creationId xmlns:a16="http://schemas.microsoft.com/office/drawing/2014/main" id="{0D89DC59-66DE-23D1-FFF0-3F06AEC5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777" y="1651709"/>
            <a:ext cx="2319097" cy="23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Hexagone 39">
            <a:extLst>
              <a:ext uri="{FF2B5EF4-FFF2-40B4-BE49-F238E27FC236}">
                <a16:creationId xmlns:a16="http://schemas.microsoft.com/office/drawing/2014/main" id="{FD15C182-8DBC-1190-367F-9EFDDBEC19D1}"/>
              </a:ext>
            </a:extLst>
          </p:cNvPr>
          <p:cNvSpPr/>
          <p:nvPr/>
        </p:nvSpPr>
        <p:spPr>
          <a:xfrm>
            <a:off x="1719051" y="5096850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 </a:t>
            </a:r>
            <a:b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publique</a:t>
            </a:r>
            <a:endParaRPr lang="fr-FR" sz="1100" dirty="0">
              <a:solidFill>
                <a:schemeClr val="tx1">
                  <a:lumMod val="65000"/>
                  <a:lumOff val="35000"/>
                </a:schemeClr>
              </a:solidFill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41" name="Hexagone 40">
            <a:extLst>
              <a:ext uri="{FF2B5EF4-FFF2-40B4-BE49-F238E27FC236}">
                <a16:creationId xmlns:a16="http://schemas.microsoft.com/office/drawing/2014/main" id="{FD620EEA-710D-CCB0-89DC-DE35483810C9}"/>
              </a:ext>
            </a:extLst>
          </p:cNvPr>
          <p:cNvSpPr/>
          <p:nvPr/>
        </p:nvSpPr>
        <p:spPr>
          <a:xfrm>
            <a:off x="501842" y="3015684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FA280B0-7FA8-5D2D-7EFD-53E2471DF1F8}"/>
              </a:ext>
            </a:extLst>
          </p:cNvPr>
          <p:cNvSpPr/>
          <p:nvPr/>
        </p:nvSpPr>
        <p:spPr>
          <a:xfrm>
            <a:off x="3670652" y="1209292"/>
            <a:ext cx="195088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Importance</a:t>
            </a:r>
            <a:endParaRPr lang="fr-FR" sz="1400" b="1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pic>
        <p:nvPicPr>
          <p:cNvPr id="29" name="Picture 4" descr="Connections Notion Icon">
            <a:extLst>
              <a:ext uri="{FF2B5EF4-FFF2-40B4-BE49-F238E27FC236}">
                <a16:creationId xmlns:a16="http://schemas.microsoft.com/office/drawing/2014/main" id="{CDFB499C-DA13-6791-96B0-6FA28EEB9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87134" y="1805606"/>
            <a:ext cx="1583056" cy="158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onnections Notion Icon">
            <a:extLst>
              <a:ext uri="{FF2B5EF4-FFF2-40B4-BE49-F238E27FC236}">
                <a16:creationId xmlns:a16="http://schemas.microsoft.com/office/drawing/2014/main" id="{23BA363F-99C3-26C9-9DF9-FE31C9B3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948818" y="2421855"/>
            <a:ext cx="2319097" cy="231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Hexagone 41">
            <a:extLst>
              <a:ext uri="{FF2B5EF4-FFF2-40B4-BE49-F238E27FC236}">
                <a16:creationId xmlns:a16="http://schemas.microsoft.com/office/drawing/2014/main" id="{82776946-8A76-A5E9-7662-FE4C3FE0658C}"/>
              </a:ext>
            </a:extLst>
          </p:cNvPr>
          <p:cNvSpPr/>
          <p:nvPr/>
        </p:nvSpPr>
        <p:spPr>
          <a:xfrm>
            <a:off x="1751150" y="3717877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43" name="Hexagone 42">
            <a:extLst>
              <a:ext uri="{FF2B5EF4-FFF2-40B4-BE49-F238E27FC236}">
                <a16:creationId xmlns:a16="http://schemas.microsoft.com/office/drawing/2014/main" id="{D0873BEB-1DB2-BEDF-BD32-CC0AEFD8DBEF}"/>
              </a:ext>
            </a:extLst>
          </p:cNvPr>
          <p:cNvSpPr/>
          <p:nvPr/>
        </p:nvSpPr>
        <p:spPr>
          <a:xfrm>
            <a:off x="2992404" y="4449462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Autres </a:t>
            </a: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secteurs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B9FD522-5D17-FA5F-F13F-E2BE2946C53F}"/>
              </a:ext>
            </a:extLst>
          </p:cNvPr>
          <p:cNvSpPr txBox="1"/>
          <p:nvPr/>
        </p:nvSpPr>
        <p:spPr>
          <a:xfrm>
            <a:off x="667275" y="3410615"/>
            <a:ext cx="1253743" cy="461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Santé</a:t>
            </a:r>
            <a:r>
              <a:rPr lang="fr-FR" sz="2000" dirty="0">
                <a:latin typeface="OCR A Extended" panose="02010509020102010303" pitchFamily="50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E378B43-AA37-A097-4BAE-303C507720EF}"/>
              </a:ext>
            </a:extLst>
          </p:cNvPr>
          <p:cNvSpPr txBox="1"/>
          <p:nvPr/>
        </p:nvSpPr>
        <p:spPr>
          <a:xfrm>
            <a:off x="1798009" y="4104448"/>
            <a:ext cx="1548547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Éducation</a:t>
            </a:r>
            <a:r>
              <a:rPr lang="fr-FR" sz="1050" dirty="0">
                <a:latin typeface="OCR A Extended" panose="02010509020102010303" pitchFamily="50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41952427-5820-0B2D-17D5-742A36EEF021}"/>
              </a:ext>
            </a:extLst>
          </p:cNvPr>
          <p:cNvSpPr/>
          <p:nvPr/>
        </p:nvSpPr>
        <p:spPr>
          <a:xfrm>
            <a:off x="8782548" y="1655742"/>
            <a:ext cx="195088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Définition</a:t>
            </a:r>
            <a:endParaRPr lang="fr-FR" sz="1400" b="1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C66B09A-6CB6-F4B3-3BD6-5C220FD4242C}"/>
              </a:ext>
            </a:extLst>
          </p:cNvPr>
          <p:cNvSpPr/>
          <p:nvPr/>
        </p:nvSpPr>
        <p:spPr>
          <a:xfrm>
            <a:off x="3246082" y="5838017"/>
            <a:ext cx="195088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Domaines</a:t>
            </a:r>
            <a:endParaRPr lang="fr-FR" sz="1400" b="1" dirty="0"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sp>
        <p:nvSpPr>
          <p:cNvPr id="9" name="Hexagone 8">
            <a:extLst>
              <a:ext uri="{FF2B5EF4-FFF2-40B4-BE49-F238E27FC236}">
                <a16:creationId xmlns:a16="http://schemas.microsoft.com/office/drawing/2014/main" id="{6F7E6250-1E60-28D1-6EF2-529BFE7FEA4E}"/>
              </a:ext>
            </a:extLst>
          </p:cNvPr>
          <p:cNvSpPr/>
          <p:nvPr/>
        </p:nvSpPr>
        <p:spPr>
          <a:xfrm>
            <a:off x="491184" y="5772116"/>
            <a:ext cx="1494932" cy="1288026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Autres </a:t>
            </a:r>
            <a:b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secteurs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CR A Extended" panose="02010509020102010303" pitchFamily="50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8A6A202-F571-1029-7B4F-43B47A6FBB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0176" t="59314" r="31629" b="18436"/>
          <a:stretch>
            <a:fillRect/>
          </a:stretch>
        </p:blipFill>
        <p:spPr>
          <a:xfrm>
            <a:off x="6281529" y="4788701"/>
            <a:ext cx="5522984" cy="1882206"/>
          </a:xfrm>
          <a:prstGeom prst="rect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olid"/>
            <a:rou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E55D82E-EC23-58D0-DC73-9A5D65E2B270}"/>
              </a:ext>
            </a:extLst>
          </p:cNvPr>
          <p:cNvSpPr/>
          <p:nvPr/>
        </p:nvSpPr>
        <p:spPr>
          <a:xfrm>
            <a:off x="9108575" y="3993824"/>
            <a:ext cx="2695938" cy="632630"/>
          </a:xfrm>
          <a:prstGeom prst="roundRect">
            <a:avLst/>
          </a:prstGeom>
          <a:solidFill>
            <a:srgbClr val="D755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OCR A Extended" panose="02010509020102010303" pitchFamily="50" charset="0"/>
                <a:cs typeface="Times New Roman" panose="02020603050405020304" pitchFamily="18" charset="0"/>
              </a:rPr>
              <a:t>Evolution historique</a:t>
            </a:r>
          </a:p>
        </p:txBody>
      </p:sp>
      <p:pic>
        <p:nvPicPr>
          <p:cNvPr id="17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91FB80BB-E4F1-C56F-ECF1-F6DB5D23D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94355" flipH="1" flipV="1">
            <a:off x="6981613" y="3548780"/>
            <a:ext cx="1008266" cy="11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F86B2FA7-7D5F-9E68-990A-265B8B81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10705" flipV="1">
            <a:off x="4939885" y="1868052"/>
            <a:ext cx="913468" cy="99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Download HD Free Vector Curved Arrow - Curved Orange Arrow Png Transparent  PNG Image - NicePNG.com">
            <a:extLst>
              <a:ext uri="{FF2B5EF4-FFF2-40B4-BE49-F238E27FC236}">
                <a16:creationId xmlns:a16="http://schemas.microsoft.com/office/drawing/2014/main" id="{C9ADF69E-C71C-958D-060B-9B290EEE7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1732" flipV="1">
            <a:off x="6264367" y="1976726"/>
            <a:ext cx="1008266" cy="110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3B9CDEBE-66F1-FD15-5D69-45D8FB0D4C1D}"/>
              </a:ext>
            </a:extLst>
          </p:cNvPr>
          <p:cNvSpPr txBox="1"/>
          <p:nvPr/>
        </p:nvSpPr>
        <p:spPr>
          <a:xfrm>
            <a:off x="5212496" y="2828836"/>
            <a:ext cx="1767008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OCR A Extended" panose="02010509020102010303" pitchFamily="50" charset="0"/>
              </a:rPr>
              <a:t>TIC</a:t>
            </a:r>
          </a:p>
        </p:txBody>
      </p:sp>
      <p:pic>
        <p:nvPicPr>
          <p:cNvPr id="28" name="Picture 4" descr="Connections Notion Icon">
            <a:extLst>
              <a:ext uri="{FF2B5EF4-FFF2-40B4-BE49-F238E27FC236}">
                <a16:creationId xmlns:a16="http://schemas.microsoft.com/office/drawing/2014/main" id="{423FD296-47D6-93B0-4C8A-D4B51500A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358" y="4744138"/>
            <a:ext cx="1662420" cy="16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16A2556-7CB7-D6B0-0A19-689E26988342}"/>
              </a:ext>
            </a:extLst>
          </p:cNvPr>
          <p:cNvSpPr txBox="1"/>
          <p:nvPr/>
        </p:nvSpPr>
        <p:spPr>
          <a:xfrm>
            <a:off x="1827292" y="5563140"/>
            <a:ext cx="1489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  <a:cs typeface="Times New Roman" panose="02020603050405020304" pitchFamily="18" charset="0"/>
              </a:rPr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421624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58ED3-512E-3B34-C826-3BC4A6F7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B5731DD-0899-6ECF-E4B0-AF085883AE8C}"/>
              </a:ext>
            </a:extLst>
          </p:cNvPr>
          <p:cNvSpPr>
            <a:spLocks/>
          </p:cNvSpPr>
          <p:nvPr/>
        </p:nvSpPr>
        <p:spPr>
          <a:xfrm>
            <a:off x="2965174" y="298174"/>
            <a:ext cx="6261652" cy="6261652"/>
          </a:xfrm>
          <a:prstGeom prst="ellipse">
            <a:avLst/>
          </a:prstGeom>
          <a:solidFill>
            <a:schemeClr val="accent6">
              <a:lumMod val="40000"/>
              <a:lumOff val="60000"/>
              <a:alpha val="4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13FB6FF-1546-F5CE-D26A-DEA11759739C}"/>
              </a:ext>
            </a:extLst>
          </p:cNvPr>
          <p:cNvSpPr txBox="1"/>
          <p:nvPr/>
        </p:nvSpPr>
        <p:spPr>
          <a:xfrm>
            <a:off x="3677478" y="3776870"/>
            <a:ext cx="4837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OCR A Extended" panose="02010509020102010303" pitchFamily="50" charset="0"/>
              </a:rPr>
              <a:t>Les services Google </a:t>
            </a:r>
          </a:p>
        </p:txBody>
      </p:sp>
      <p:pic>
        <p:nvPicPr>
          <p:cNvPr id="6148" name="Picture 4" descr="Google Notion Icon">
            <a:extLst>
              <a:ext uri="{FF2B5EF4-FFF2-40B4-BE49-F238E27FC236}">
                <a16:creationId xmlns:a16="http://schemas.microsoft.com/office/drawing/2014/main" id="{D7192B6E-37E1-282B-94E9-55F8AB8F6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23000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6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lt1">
            <a:alpha val="50000"/>
          </a:schemeClr>
        </a:solidFill>
      </a:spPr>
      <a:bodyPr rtlCol="0" anchor="ctr"/>
      <a:lstStyle>
        <a:defPPr algn="ctr">
          <a:defRPr dirty="0" smtClean="0">
            <a:latin typeface="OCR A Extended" panose="02010509020102010303" pitchFamily="50" charset="0"/>
          </a:defRPr>
        </a:defPPr>
      </a:lstStyle>
      <a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760</Words>
  <Application>Microsoft Office PowerPoint</Application>
  <PresentationFormat>Grand écran</PresentationFormat>
  <Paragraphs>160</Paragraphs>
  <Slides>29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9" baseType="lpstr">
      <vt:lpstr>OCR A Extended</vt:lpstr>
      <vt:lpstr>Courier New</vt:lpstr>
      <vt:lpstr>Aptos Display</vt:lpstr>
      <vt:lpstr>Cousine</vt:lpstr>
      <vt:lpstr>Arial</vt:lpstr>
      <vt:lpstr>Aptos</vt:lpstr>
      <vt:lpstr>Wingdings</vt:lpstr>
      <vt:lpstr>Anonymous Pro Bold</vt:lpstr>
      <vt:lpstr>Cousine 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 K</dc:creator>
  <cp:lastModifiedBy>Y K</cp:lastModifiedBy>
  <cp:revision>15</cp:revision>
  <dcterms:created xsi:type="dcterms:W3CDTF">2025-12-19T22:31:48Z</dcterms:created>
  <dcterms:modified xsi:type="dcterms:W3CDTF">2025-12-26T06:22:18Z</dcterms:modified>
</cp:coreProperties>
</file>